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49" r:id="rId1"/>
  </p:sldMasterIdLst>
  <p:notesMasterIdLst>
    <p:notesMasterId r:id="rId42"/>
  </p:notesMasterIdLst>
  <p:sldIdLst>
    <p:sldId id="256" r:id="rId2"/>
    <p:sldId id="366" r:id="rId3"/>
    <p:sldId id="453" r:id="rId4"/>
    <p:sldId id="454" r:id="rId5"/>
    <p:sldId id="422" r:id="rId6"/>
    <p:sldId id="426" r:id="rId7"/>
    <p:sldId id="427" r:id="rId8"/>
    <p:sldId id="429" r:id="rId9"/>
    <p:sldId id="431" r:id="rId10"/>
    <p:sldId id="433" r:id="rId11"/>
    <p:sldId id="434" r:id="rId12"/>
    <p:sldId id="424" r:id="rId13"/>
    <p:sldId id="425" r:id="rId14"/>
    <p:sldId id="442" r:id="rId15"/>
    <p:sldId id="435" r:id="rId16"/>
    <p:sldId id="436" r:id="rId17"/>
    <p:sldId id="408" r:id="rId18"/>
    <p:sldId id="409" r:id="rId19"/>
    <p:sldId id="437" r:id="rId20"/>
    <p:sldId id="439" r:id="rId21"/>
    <p:sldId id="410" r:id="rId22"/>
    <p:sldId id="438" r:id="rId23"/>
    <p:sldId id="440" r:id="rId24"/>
    <p:sldId id="416" r:id="rId25"/>
    <p:sldId id="418" r:id="rId26"/>
    <p:sldId id="443" r:id="rId27"/>
    <p:sldId id="419" r:id="rId28"/>
    <p:sldId id="415" r:id="rId29"/>
    <p:sldId id="444" r:id="rId30"/>
    <p:sldId id="446" r:id="rId31"/>
    <p:sldId id="445" r:id="rId32"/>
    <p:sldId id="417" r:id="rId33"/>
    <p:sldId id="421" r:id="rId34"/>
    <p:sldId id="447" r:id="rId35"/>
    <p:sldId id="452" r:id="rId36"/>
    <p:sldId id="448" r:id="rId37"/>
    <p:sldId id="449" r:id="rId38"/>
    <p:sldId id="450" r:id="rId39"/>
    <p:sldId id="451" r:id="rId40"/>
    <p:sldId id="363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D6FF"/>
    <a:srgbClr val="FDE09F"/>
    <a:srgbClr val="FFA682"/>
    <a:srgbClr val="EBF4F6"/>
    <a:srgbClr val="9437FF"/>
    <a:srgbClr val="5684CB"/>
    <a:srgbClr val="EE95E3"/>
    <a:srgbClr val="00FF00"/>
    <a:srgbClr val="0000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4"/>
    <p:restoredTop sz="93656"/>
  </p:normalViewPr>
  <p:slideViewPr>
    <p:cSldViewPr snapToGrid="0" snapToObjects="1">
      <p:cViewPr varScale="1">
        <p:scale>
          <a:sx n="103" d="100"/>
          <a:sy n="103" d="100"/>
        </p:scale>
        <p:origin x="187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EEE54-961B-3441-915F-D9B679081965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74B41-0106-CF45-815B-C2B94ECD0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66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74B41-0106-CF45-815B-C2B94ECD0B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22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74B41-0106-CF45-815B-C2B94ECD0B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27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74B41-0106-CF45-815B-C2B94ECD0B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5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74B41-0106-CF45-815B-C2B94ECD0B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84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74B41-0106-CF45-815B-C2B94ECD0B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54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74B41-0106-CF45-815B-C2B94ECD0B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37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74B41-0106-CF45-815B-C2B94ECD0BC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7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203200" y="0"/>
            <a:ext cx="2082800" cy="6858001"/>
            <a:chOff x="203200" y="0"/>
            <a:chExt cx="3778250" cy="6858001"/>
          </a:xfrm>
        </p:grpSpPr>
        <p:sp>
          <p:nvSpPr>
            <p:cNvPr id="14" name="Freeform 6"/>
            <p:cNvSpPr/>
            <p:nvPr userDrawn="1"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982134" y="2183442"/>
            <a:ext cx="7704667" cy="105262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/>
          <a:lstStyle/>
          <a:p>
            <a:fld id="{89F9ECE3-7AA1-7A46-BFE4-AF6015358735}" type="datetime1">
              <a:rPr lang="hr-HR" smtClean="0"/>
              <a:t>22. 05. 22.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VII. Simpozij učitelja i nastavnika hrvatskoga jezika</a:t>
            </a:r>
          </a:p>
          <a:p>
            <a:r>
              <a:rPr lang="en-US" smtClean="0"/>
              <a:t>Agencija za odgoj i obrazovanje</a:t>
            </a:r>
          </a:p>
          <a:p>
            <a:r>
              <a:rPr lang="en-US" smtClean="0"/>
              <a:t>Sv. Martin na Muri, 17. studenoga 2017.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/>
          <a:lstStyle/>
          <a:p>
            <a:fld id="{CE643B6F-13E9-B548-AC5C-29A44F2A6C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/>
          <a:lstStyle/>
          <a:p>
            <a:fld id="{DA86935E-E00A-E040-ADBF-8190A9813E7A}" type="datetime1">
              <a:rPr lang="hr-HR" smtClean="0"/>
              <a:t>22. 05. 22.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VII. Simpozij učitelja i nastavnika hrvatskoga jezika</a:t>
            </a:r>
          </a:p>
          <a:p>
            <a:r>
              <a:rPr lang="en-US" smtClean="0"/>
              <a:t>Agencija za odgoj i obrazovanje</a:t>
            </a:r>
          </a:p>
          <a:p>
            <a:r>
              <a:rPr lang="en-US" smtClean="0"/>
              <a:t>Sv. Martin na Muri, 17. studenoga 2017.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/>
          <a:lstStyle/>
          <a:p>
            <a:fld id="{CE643B6F-13E9-B548-AC5C-29A44F2A6C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/>
          <a:lstStyle/>
          <a:p>
            <a:fld id="{1E31C0B2-7EAC-4445-B03F-3CE915B73FC7}" type="datetime1">
              <a:rPr lang="hr-HR" smtClean="0"/>
              <a:t>22. 05. 22.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VII. Simpozij učitelja i nastavnika hrvatskoga jezika</a:t>
            </a:r>
          </a:p>
          <a:p>
            <a:r>
              <a:rPr lang="en-US" smtClean="0"/>
              <a:t>Agencija za odgoj i obrazovanje</a:t>
            </a:r>
          </a:p>
          <a:p>
            <a:r>
              <a:rPr lang="en-US" smtClean="0"/>
              <a:t>Sv. Martin na Muri, 17. studenoga 2017.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/>
          <a:lstStyle/>
          <a:p>
            <a:fld id="{CE643B6F-13E9-B548-AC5C-29A44F2A6C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/>
          <a:lstStyle/>
          <a:p>
            <a:fld id="{3E8B3DD5-1179-4D4E-A730-3B169ABAFAAB}" type="datetime1">
              <a:rPr lang="hr-HR" smtClean="0"/>
              <a:t>22. 05. 22.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VII. Simpozij učitelja i nastavnika hrvatskoga jezika</a:t>
            </a:r>
          </a:p>
          <a:p>
            <a:r>
              <a:rPr lang="en-US" smtClean="0"/>
              <a:t>Agencija za odgoj i obrazovanje</a:t>
            </a:r>
          </a:p>
          <a:p>
            <a:r>
              <a:rPr lang="en-US" smtClean="0"/>
              <a:t>Sv. Martin na Muri, 17. studenoga 2017.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/>
          <a:lstStyle/>
          <a:p>
            <a:fld id="{CE643B6F-13E9-B548-AC5C-29A44F2A6C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/>
          <a:lstStyle/>
          <a:p>
            <a:fld id="{B8BF409E-77C4-1D44-8DBA-BBD16A1D6B02}" type="datetime1">
              <a:rPr lang="hr-HR" smtClean="0"/>
              <a:t>22. 05. 22.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VII. Simpozij učitelja i nastavnika hrvatskoga jezika</a:t>
            </a:r>
          </a:p>
          <a:p>
            <a:r>
              <a:rPr lang="en-US" smtClean="0"/>
              <a:t>Agencija za odgoj i obrazovanje</a:t>
            </a:r>
          </a:p>
          <a:p>
            <a:r>
              <a:rPr lang="en-US" smtClean="0"/>
              <a:t>Sv. Martin na Muri, 17. studenoga 2017.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/>
          <a:lstStyle/>
          <a:p>
            <a:fld id="{CE643B6F-13E9-B548-AC5C-29A44F2A6C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/>
          <a:lstStyle/>
          <a:p>
            <a:fld id="{4699159B-9CCB-C547-8ADE-CE3D678625B6}" type="datetime1">
              <a:rPr lang="hr-HR" smtClean="0"/>
              <a:t>22. 05. 22.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VII. Simpozij učitelja i nastavnika hrvatskoga jezika</a:t>
            </a:r>
          </a:p>
          <a:p>
            <a:r>
              <a:rPr lang="en-US" smtClean="0"/>
              <a:t>Agencija za odgoj i obrazovanje</a:t>
            </a:r>
          </a:p>
          <a:p>
            <a:r>
              <a:rPr lang="en-US" smtClean="0"/>
              <a:t>Sv. Martin na Muri, 17. studenoga 2017.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/>
          <a:lstStyle/>
          <a:p>
            <a:fld id="{CE643B6F-13E9-B548-AC5C-29A44F2A6C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/>
          <a:lstStyle/>
          <a:p>
            <a:fld id="{0370EE5B-A469-A146-BF30-5ED9E9663674}" type="datetime1">
              <a:rPr lang="hr-HR" smtClean="0"/>
              <a:t>22. 05. 22.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VII. Simpozij učitelja i nastavnika hrvatskoga jezika</a:t>
            </a:r>
          </a:p>
          <a:p>
            <a:r>
              <a:rPr lang="en-US" smtClean="0"/>
              <a:t>Agencija za odgoj i obrazovanje</a:t>
            </a:r>
          </a:p>
          <a:p>
            <a:r>
              <a:rPr lang="en-US" smtClean="0"/>
              <a:t>Sv. Martin na Muri, 17. studenoga 2017.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/>
          <a:lstStyle/>
          <a:p>
            <a:fld id="{CE643B6F-13E9-B548-AC5C-29A44F2A6C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/>
          <a:lstStyle/>
          <a:p>
            <a:fld id="{B0ABC92A-F3B6-E243-BD9A-2574A9B78335}" type="datetime1">
              <a:rPr lang="hr-HR" smtClean="0"/>
              <a:t>22. 05. 22.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VII. Simpozij učitelja i nastavnika hrvatskoga jezika</a:t>
            </a:r>
          </a:p>
          <a:p>
            <a:r>
              <a:rPr lang="en-US" smtClean="0"/>
              <a:t>Agencija za odgoj i obrazovanje</a:t>
            </a:r>
          </a:p>
          <a:p>
            <a:r>
              <a:rPr lang="en-US" smtClean="0"/>
              <a:t>Sv. Martin na Muri, 17. studenoga 2017.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/>
          <a:lstStyle/>
          <a:p>
            <a:fld id="{CE643B6F-13E9-B548-AC5C-29A44F2A6C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202020"/>
            <a:ext cx="7704667" cy="723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2" y="1377244"/>
            <a:ext cx="7704667" cy="4109156"/>
          </a:xfrm>
        </p:spPr>
        <p:txBody>
          <a:bodyPr anchor="ctr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3333" y="6108173"/>
            <a:ext cx="7281334" cy="665160"/>
          </a:xfrm>
        </p:spPr>
        <p:txBody>
          <a:bodyPr/>
          <a:lstStyle>
            <a:lvl1pPr algn="r">
              <a:lnSpc>
                <a:spcPct val="150000"/>
              </a:lnSpc>
              <a:defRPr sz="1100">
                <a:latin typeface="+mj-lt"/>
              </a:defRPr>
            </a:lvl1pPr>
          </a:lstStyle>
          <a:p>
            <a:r>
              <a:rPr lang="en-US" sz="1200" dirty="0" smtClean="0"/>
              <a:t>VII. </a:t>
            </a:r>
            <a:r>
              <a:rPr lang="en-US" sz="1200" dirty="0" err="1" smtClean="0"/>
              <a:t>simpozij</a:t>
            </a:r>
            <a:r>
              <a:rPr lang="en-US" sz="1200" dirty="0" smtClean="0"/>
              <a:t> </a:t>
            </a:r>
            <a:r>
              <a:rPr lang="en-US" sz="1200" dirty="0" err="1" smtClean="0"/>
              <a:t>učitelja</a:t>
            </a:r>
            <a:r>
              <a:rPr lang="en-US" sz="1200" dirty="0" smtClean="0"/>
              <a:t> 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en-US" sz="1200" dirty="0" err="1" smtClean="0"/>
              <a:t>nastavnika</a:t>
            </a:r>
            <a:r>
              <a:rPr lang="en-US" sz="1200" dirty="0" smtClean="0"/>
              <a:t> </a:t>
            </a:r>
            <a:r>
              <a:rPr lang="en-US" sz="1200" dirty="0" err="1" smtClean="0"/>
              <a:t>hrvatskoga</a:t>
            </a:r>
            <a:r>
              <a:rPr lang="en-US" sz="1200" dirty="0" smtClean="0"/>
              <a:t> </a:t>
            </a:r>
            <a:r>
              <a:rPr lang="en-US" sz="1200" dirty="0" err="1" smtClean="0"/>
              <a:t>jezika</a:t>
            </a:r>
            <a:endParaRPr lang="en-US" sz="1200" dirty="0" smtClean="0"/>
          </a:p>
          <a:p>
            <a:r>
              <a:rPr lang="en-US" sz="1200" i="1" dirty="0" err="1" smtClean="0"/>
              <a:t>Izazovi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nastave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hrvatskoga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jezika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na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početku</a:t>
            </a:r>
            <a:r>
              <a:rPr lang="en-US" sz="1200" i="1" dirty="0" smtClean="0"/>
              <a:t> 21. </a:t>
            </a:r>
            <a:r>
              <a:rPr lang="en-US" sz="1200" i="1" dirty="0" err="1" smtClean="0"/>
              <a:t>stoljeća</a:t>
            </a:r>
            <a:endParaRPr lang="en-US" sz="1200" i="1" dirty="0" smtClean="0"/>
          </a:p>
          <a:p>
            <a:r>
              <a:rPr lang="en-US" sz="1200" dirty="0" err="1" smtClean="0"/>
              <a:t>Sv</a:t>
            </a:r>
            <a:r>
              <a:rPr lang="en-US" sz="1200" dirty="0" smtClean="0"/>
              <a:t>. Martin </a:t>
            </a:r>
            <a:r>
              <a:rPr lang="en-US" sz="1200" dirty="0" err="1" smtClean="0"/>
              <a:t>na</a:t>
            </a:r>
            <a:r>
              <a:rPr lang="en-US" sz="1200" dirty="0" smtClean="0"/>
              <a:t> Muri, 17. </a:t>
            </a:r>
            <a:r>
              <a:rPr lang="en-US" sz="1200" dirty="0" err="1" smtClean="0"/>
              <a:t>studenoga</a:t>
            </a:r>
            <a:r>
              <a:rPr lang="en-US" sz="1200" dirty="0" smtClean="0"/>
              <a:t> 2017.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/>
          <a:lstStyle/>
          <a:p>
            <a:fld id="{B66896A3-4B98-764E-B32B-2876F84E0E85}" type="datetime1">
              <a:rPr lang="hr-HR" smtClean="0"/>
              <a:t>22. 05. 22.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VII. Simpozij učitelja i nastavnika hrvatskoga jezika</a:t>
            </a:r>
          </a:p>
          <a:p>
            <a:r>
              <a:rPr lang="en-US" smtClean="0"/>
              <a:t>Agencija za odgoj i obrazovanje</a:t>
            </a:r>
          </a:p>
          <a:p>
            <a:r>
              <a:rPr lang="en-US" smtClean="0"/>
              <a:t>Sv. Martin na Muri, 17. studenoga 2017.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/>
          <a:lstStyle/>
          <a:p>
            <a:fld id="{CE643B6F-13E9-B548-AC5C-29A44F2A6C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/>
          <a:lstStyle/>
          <a:p>
            <a:fld id="{06C92DF6-65BD-0642-98D3-9EB36B610158}" type="datetime1">
              <a:rPr lang="hr-HR" smtClean="0"/>
              <a:t>22. 05. 22.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VII. Simpozij učitelja i nastavnika hrvatskoga jezika</a:t>
            </a:r>
          </a:p>
          <a:p>
            <a:r>
              <a:rPr lang="en-US" smtClean="0"/>
              <a:t>Agencija za odgoj i obrazovanje</a:t>
            </a:r>
          </a:p>
          <a:p>
            <a:r>
              <a:rPr lang="en-US" smtClean="0"/>
              <a:t>Sv. Martin na Muri, 17. studenoga 2017.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/>
          <a:lstStyle/>
          <a:p>
            <a:fld id="{CE643B6F-13E9-B548-AC5C-29A44F2A6C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/>
          <a:lstStyle/>
          <a:p>
            <a:fld id="{8C746A13-6426-EF42-9D06-8A93F34A4616}" type="datetime1">
              <a:rPr lang="hr-HR" smtClean="0"/>
              <a:t>22. 05. 22.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VII. Simpozij učitelja i nastavnika hrvatskoga jezika</a:t>
            </a:r>
          </a:p>
          <a:p>
            <a:r>
              <a:rPr lang="en-US" smtClean="0"/>
              <a:t>Agencija za odgoj i obrazovanje</a:t>
            </a:r>
          </a:p>
          <a:p>
            <a:r>
              <a:rPr lang="en-US" smtClean="0"/>
              <a:t>Sv. Martin na Muri, 17. studenoga 2017.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/>
          <a:lstStyle/>
          <a:p>
            <a:fld id="{CE643B6F-13E9-B548-AC5C-29A44F2A6C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/>
          <a:lstStyle/>
          <a:p>
            <a:fld id="{37DAF5EC-E7DA-2848-856D-8714B838843D}" type="datetime1">
              <a:rPr lang="hr-HR" smtClean="0"/>
              <a:t>22. 05. 22.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VII. Simpozij učitelja i nastavnika hrvatskoga jezika</a:t>
            </a:r>
          </a:p>
          <a:p>
            <a:r>
              <a:rPr lang="en-US" smtClean="0"/>
              <a:t>Agencija za odgoj i obrazovanje</a:t>
            </a:r>
          </a:p>
          <a:p>
            <a:r>
              <a:rPr lang="en-US" smtClean="0"/>
              <a:t>Sv. Martin na Muri, 17. studenoga 2017.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/>
          <a:lstStyle/>
          <a:p>
            <a:fld id="{CE643B6F-13E9-B548-AC5C-29A44F2A6C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/>
          <a:lstStyle/>
          <a:p>
            <a:fld id="{1BF28624-0F54-704E-B33C-BC9205BBFD9C}" type="datetime1">
              <a:rPr lang="hr-HR" smtClean="0"/>
              <a:t>22. 05. 22.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VII. Simpozij učitelja i nastavnika hrvatskoga jezika</a:t>
            </a:r>
          </a:p>
          <a:p>
            <a:r>
              <a:rPr lang="en-US" smtClean="0"/>
              <a:t>Agencija za odgoj i obrazovanje</a:t>
            </a:r>
          </a:p>
          <a:p>
            <a:r>
              <a:rPr lang="en-US" smtClean="0"/>
              <a:t>Sv. Martin na Muri, 17. studenoga 2017.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/>
          <a:lstStyle/>
          <a:p>
            <a:fld id="{CE643B6F-13E9-B548-AC5C-29A44F2A6C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/>
          <a:lstStyle/>
          <a:p>
            <a:fld id="{F3A1D424-162A-8045-B9FB-68C87DD1D78D}" type="datetime1">
              <a:rPr lang="hr-HR" smtClean="0"/>
              <a:t>22. 05. 22.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VII. Simpozij učitelja i nastavnika hrvatskoga jezika</a:t>
            </a:r>
          </a:p>
          <a:p>
            <a:r>
              <a:rPr lang="en-US" smtClean="0"/>
              <a:t>Agencija za odgoj i obrazovanje</a:t>
            </a:r>
          </a:p>
          <a:p>
            <a:r>
              <a:rPr lang="en-US" smtClean="0"/>
              <a:t>Sv. Martin na Muri, 17. studenoga 2017.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/>
          <a:lstStyle/>
          <a:p>
            <a:fld id="{0D5C50CB-F4C6-6448-ADA5-657CA1AE1286}" type="datetime1">
              <a:rPr lang="hr-HR" smtClean="0"/>
              <a:t>22. 05. 22.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VII. Simpozij učitelja i nastavnika hrvatskoga jezika</a:t>
            </a:r>
          </a:p>
          <a:p>
            <a:r>
              <a:rPr lang="en-US" smtClean="0"/>
              <a:t>Agencija za odgoj i obrazovanje</a:t>
            </a:r>
          </a:p>
          <a:p>
            <a:r>
              <a:rPr lang="en-US" smtClean="0"/>
              <a:t>Sv. Martin na Muri, 17. studenoga 2017.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/>
          <a:lstStyle/>
          <a:p>
            <a:fld id="{CE643B6F-13E9-B548-AC5C-29A44F2A6C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159489"/>
            <a:ext cx="7704667" cy="72301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1275908"/>
            <a:ext cx="7704666" cy="4648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16149" y="6116070"/>
            <a:ext cx="70706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VII. Simpozij učitelja i nastavnika hrvatskoga jezika</a:t>
            </a:r>
          </a:p>
          <a:p>
            <a:r>
              <a:rPr lang="en-US" smtClean="0"/>
              <a:t>Agencija za odgoj i obrazovanje</a:t>
            </a:r>
          </a:p>
          <a:p>
            <a:r>
              <a:rPr lang="en-US" smtClean="0"/>
              <a:t>Sv. Martin na Muri, 17. studenoga 2017.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90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  <p:sldLayoutId id="2147484260" r:id="rId11"/>
    <p:sldLayoutId id="2147484261" r:id="rId12"/>
    <p:sldLayoutId id="2147484262" r:id="rId13"/>
    <p:sldLayoutId id="2147484263" r:id="rId14"/>
    <p:sldLayoutId id="2147484264" r:id="rId15"/>
    <p:sldLayoutId id="2147484265" r:id="rId16"/>
    <p:sldLayoutId id="2147484266" r:id="rId1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32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200" kern="1200" cap="none">
          <a:solidFill>
            <a:schemeClr val="tx1"/>
          </a:solidFill>
          <a:effectLst/>
          <a:latin typeface="+mj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j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j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3240" y="1925914"/>
            <a:ext cx="7700981" cy="190704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Hrvatski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kao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drugi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jezik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–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prilike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i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izazovi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u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ranom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predškolskom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odgoju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obrazovanju</a:t>
            </a:r>
            <a:endParaRPr lang="en-US" sz="3200" dirty="0">
              <a:solidFill>
                <a:schemeClr val="accent4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348" y="4160014"/>
            <a:ext cx="8686800" cy="1243961"/>
          </a:xfrm>
        </p:spPr>
        <p:txBody>
          <a:bodyPr>
            <a:normAutofit lnSpcReduction="10000"/>
          </a:bodyPr>
          <a:lstStyle/>
          <a:p>
            <a:pPr algn="r"/>
            <a:r>
              <a:rPr lang="hr-HR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prof. </a:t>
            </a:r>
            <a:r>
              <a:rPr lang="ta-IN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dr</a:t>
            </a:r>
            <a:r>
              <a:rPr lang="ta-IN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sc. Lidija Cvikić</a:t>
            </a:r>
          </a:p>
          <a:p>
            <a:pPr algn="r"/>
            <a:r>
              <a:rPr lang="ta-IN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Učiteljski</a:t>
            </a:r>
            <a:r>
              <a:rPr lang="ta-IN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a-IN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fakultet</a:t>
            </a:r>
            <a:r>
              <a:rPr lang="hr-HR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Sveučilišta u Zagrebu</a:t>
            </a:r>
            <a:endParaRPr lang="ta-IN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r>
              <a:rPr lang="ta-IN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lidija.cvikic@ufzg.hr</a:t>
            </a:r>
          </a:p>
          <a:p>
            <a:endParaRPr lang="ta-IN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416"/>
            <a:ext cx="4196219" cy="7052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916" y="976882"/>
            <a:ext cx="1890386" cy="10039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8795" y="118416"/>
            <a:ext cx="2380353" cy="10121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65962" y="5731026"/>
            <a:ext cx="6789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Međužupanijski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stručni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skup</a:t>
            </a:r>
            <a:endParaRPr lang="en-US" dirty="0" smtClean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Uloga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i="1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odgojitelja</a:t>
            </a:r>
            <a:r>
              <a:rPr lang="en-US" i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u </a:t>
            </a:r>
            <a:r>
              <a:rPr lang="en-US" i="1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prevenciji</a:t>
            </a:r>
            <a:r>
              <a:rPr lang="en-US" i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i="1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rizika</a:t>
            </a:r>
            <a:r>
              <a:rPr lang="en-US" i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i="1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socijalne</a:t>
            </a:r>
            <a:r>
              <a:rPr lang="en-US" i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isključenosti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i="1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djece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</a:p>
          <a:p>
            <a:pPr algn="ctr"/>
            <a:r>
              <a:rPr lang="hr-HR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Osijek, 20. svibnja 2022. </a:t>
            </a:r>
            <a:endParaRPr lang="hr-HR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063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charset="0"/>
                <a:ea typeface="Arial" charset="0"/>
                <a:cs typeface="Arial" charset="0"/>
              </a:rPr>
              <a:t>Tko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su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su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dionici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tih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uloga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?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81717" y="1114817"/>
            <a:ext cx="4472847" cy="188003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dijete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hr-HR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↔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druga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djeca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dijete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hr-HR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↔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odgojitelj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dijete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hr-HR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↔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stručni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suradnici</a:t>
            </a:r>
            <a:endParaRPr lang="en-US" sz="2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103792" y="2404049"/>
            <a:ext cx="5414309" cy="2744147"/>
          </a:xfrm>
          <a:prstGeom prst="ellipse">
            <a:avLst/>
          </a:prstGeom>
          <a:solidFill>
            <a:srgbClr val="76D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odgojitelj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↔ 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dijete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/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djeca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odgojitelj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↔ 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odgojitelj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odgojitelj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↔  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stručni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suradnici</a:t>
            </a:r>
            <a:endParaRPr lang="en-US" sz="20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odgojitelj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↔  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ravnatelj</a:t>
            </a:r>
            <a:endParaRPr lang="en-US" sz="20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odgojitelj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↔  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savjetnik</a:t>
            </a:r>
            <a:endParaRPr lang="en-US" sz="2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odgojitelj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↔  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ostali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djelatnici</a:t>
            </a:r>
            <a:endParaRPr lang="en-US" sz="2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5331" y="4620207"/>
            <a:ext cx="5585615" cy="2082160"/>
          </a:xfrm>
          <a:prstGeom prst="ellipse">
            <a:avLst/>
          </a:prstGeom>
          <a:solidFill>
            <a:srgbClr val="FDE0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odgojitelj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↔ 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roditelj</a:t>
            </a:r>
            <a:endParaRPr lang="en-US" sz="20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odgojitelj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↔ 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zajednica</a:t>
            </a:r>
            <a:endParaRPr lang="en-US" sz="20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stručni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suradnici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↔ 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roditelj</a:t>
            </a:r>
            <a:endParaRPr lang="en-US" sz="20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ravnatelj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↔ 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roditelj</a:t>
            </a:r>
            <a:endParaRPr lang="en-US" sz="20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ravnatelj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↔ 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zajednica</a:t>
            </a:r>
            <a:endParaRPr lang="en-US" sz="2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72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394" y="71863"/>
            <a:ext cx="7704667" cy="1050583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Arial" charset="0"/>
                <a:ea typeface="Arial" charset="0"/>
                <a:cs typeface="Arial" charset="0"/>
              </a:rPr>
              <a:t>Tko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su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su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dionici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tih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uloga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?</a:t>
            </a:r>
            <a:br>
              <a:rPr lang="en-US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Na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kojem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jeziku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komuniciraju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?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81717" y="1114817"/>
            <a:ext cx="4472847" cy="188003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dijete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hr-HR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↔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druga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djeca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dijete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hr-HR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↔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odgojitelj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dijete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hr-HR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↔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stručni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suradnici</a:t>
            </a:r>
            <a:endParaRPr lang="en-US" sz="2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103792" y="2555020"/>
            <a:ext cx="5414309" cy="2744147"/>
          </a:xfrm>
          <a:prstGeom prst="ellipse">
            <a:avLst/>
          </a:prstGeom>
          <a:solidFill>
            <a:srgbClr val="76D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odgojitelj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↔ 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dijete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/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djeca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odgojitelj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↔ 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odgojitelj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odgojitelj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↔  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stručni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suradnici</a:t>
            </a:r>
            <a:endParaRPr lang="en-US" sz="20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odgojitelj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↔  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ravnatelj</a:t>
            </a:r>
            <a:endParaRPr lang="en-US" sz="20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odgojitelj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↔  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savjetnik</a:t>
            </a:r>
            <a:endParaRPr lang="en-US" sz="2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odgojitelj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↔  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ostali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djelatnici</a:t>
            </a:r>
            <a:endParaRPr lang="en-US" sz="2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5332" y="4534422"/>
            <a:ext cx="5585615" cy="2280681"/>
          </a:xfrm>
          <a:prstGeom prst="ellipse">
            <a:avLst/>
          </a:prstGeom>
          <a:solidFill>
            <a:srgbClr val="FDE0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odgojitelj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↔ 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roditelj</a:t>
            </a:r>
            <a:endParaRPr lang="en-US" sz="20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odgojitelj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↔ 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zajednica</a:t>
            </a:r>
            <a:endParaRPr lang="en-US" sz="20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stručni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suradnici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↔ 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roditelj</a:t>
            </a:r>
            <a:endParaRPr lang="en-US" sz="20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ravnatelj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↔ 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roditelj</a:t>
            </a:r>
            <a:endParaRPr lang="en-US" sz="20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ravnatelj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↔ 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zajednica</a:t>
            </a:r>
            <a:endParaRPr lang="en-US" sz="2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1205" y="1126208"/>
            <a:ext cx="1388714" cy="66227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6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rvatski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jezik</a:t>
            </a:r>
            <a:endParaRPr lang="en-US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60207" y="1866231"/>
            <a:ext cx="1388714" cy="66227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sz="16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ni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jezik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sz="16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jezici</a:t>
            </a:r>
            <a:endParaRPr lang="en-US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76639" y="2568675"/>
            <a:ext cx="1388714" cy="6622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6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rvatski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jezik</a:t>
            </a:r>
            <a:endParaRPr lang="en-US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68006" y="3760903"/>
            <a:ext cx="1388714" cy="6622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sz="16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ni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jezik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sz="16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jezici</a:t>
            </a:r>
            <a:endParaRPr lang="en-US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83991" y="5298691"/>
            <a:ext cx="1388714" cy="66227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6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rvatski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jezik</a:t>
            </a:r>
            <a:endParaRPr lang="en-US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8892" y="6120466"/>
            <a:ext cx="1388714" cy="6112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sz="16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ni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jezik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sz="16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jezici</a:t>
            </a:r>
            <a:endParaRPr lang="en-US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25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51916"/>
            <a:ext cx="7704667" cy="723013"/>
          </a:xfrm>
        </p:spPr>
        <p:txBody>
          <a:bodyPr/>
          <a:lstStyle/>
          <a:p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Pojmovi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932" y="874929"/>
            <a:ext cx="8455068" cy="5983071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ini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jezik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svaki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jezik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koji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nije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materinski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 err="1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trani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jezik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jezik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koji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smo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učili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u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školi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 err="1">
                <a:latin typeface="Arial" charset="0"/>
                <a:ea typeface="Arial" charset="0"/>
                <a:cs typeface="Arial" charset="0"/>
              </a:rPr>
              <a:t>d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rugi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jezik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jezik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koji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se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govori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u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zajednici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err="1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rvatski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kao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drugi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strani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nasljedni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jezik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➔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ini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jezik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(J2) </a:t>
            </a:r>
          </a:p>
          <a:p>
            <a:r>
              <a:rPr lang="en-US" dirty="0" err="1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nojezični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govornici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u RH -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svi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govornici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hrvatskoga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jezika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kojima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on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nije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materinski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prvi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ili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glavni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komunikacijski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jezik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 err="1">
                <a:latin typeface="Arial" charset="0"/>
                <a:ea typeface="Arial" charset="0"/>
                <a:cs typeface="Arial" charset="0"/>
              </a:rPr>
              <a:t>useljenici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u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Hrvatsku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kojima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je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materinski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jezik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neki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drugi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jezik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koji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su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hrvatskim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ovladali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na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različite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načine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u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različitome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stupnju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pripadnici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nacionalnih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manjina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kojima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je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manjinski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jezik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materinski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nasljedni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govornici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hrvatskoga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jezika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potomci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hrvatskih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iseljenika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r>
              <a:rPr lang="en-US" dirty="0" err="1">
                <a:latin typeface="Arial" charset="0"/>
                <a:ea typeface="Arial" charset="0"/>
                <a:cs typeface="Arial" charset="0"/>
              </a:rPr>
              <a:t>g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ovornik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jezika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određuje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koji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mu je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jezik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materinski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err="1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luidne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granice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usvajanja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učenja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drugoga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stranoga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jezika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/>
              <a:t>➔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ini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jezik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"/>
            <a:ext cx="8161867" cy="171606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Jezična</a:t>
            </a:r>
            <a:r>
              <a:rPr lang="en-US" dirty="0" smtClean="0"/>
              <a:t> </a:t>
            </a:r>
            <a:r>
              <a:rPr lang="en-US" dirty="0" err="1" smtClean="0"/>
              <a:t>raznolikost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(</a:t>
            </a:r>
            <a:r>
              <a:rPr lang="en-US" sz="2200" dirty="0" err="1" smtClean="0"/>
              <a:t>jezici</a:t>
            </a:r>
            <a:r>
              <a:rPr lang="en-US" sz="2200" dirty="0" smtClean="0"/>
              <a:t> </a:t>
            </a:r>
            <a:r>
              <a:rPr lang="en-US" sz="2200" dirty="0" err="1" smtClean="0"/>
              <a:t>koji</a:t>
            </a:r>
            <a:r>
              <a:rPr lang="en-US" sz="2200" dirty="0" smtClean="0"/>
              <a:t> </a:t>
            </a:r>
            <a:r>
              <a:rPr lang="en-US" sz="2200" dirty="0" err="1" smtClean="0"/>
              <a:t>nisu</a:t>
            </a:r>
            <a:r>
              <a:rPr lang="en-US" sz="2200" dirty="0" smtClean="0"/>
              <a:t> </a:t>
            </a:r>
            <a:r>
              <a:rPr lang="en-US" sz="2200" dirty="0" err="1" smtClean="0"/>
              <a:t>južnoslavenski</a:t>
            </a:r>
            <a:r>
              <a:rPr lang="en-US" sz="2200" dirty="0" smtClean="0"/>
              <a:t>)</a:t>
            </a:r>
            <a:br>
              <a:rPr lang="en-US" sz="2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dirty="0" err="1" smtClean="0"/>
              <a:t>Virovitičko-podravska</a:t>
            </a:r>
            <a:r>
              <a:rPr lang="en-US" sz="1400" dirty="0" smtClean="0"/>
              <a:t>, </a:t>
            </a:r>
            <a:r>
              <a:rPr lang="en-US" sz="1400" dirty="0" err="1" smtClean="0"/>
              <a:t>Požeško-slavonska</a:t>
            </a:r>
            <a:r>
              <a:rPr lang="en-US" sz="1400" dirty="0" smtClean="0"/>
              <a:t>, </a:t>
            </a:r>
            <a:r>
              <a:rPr lang="en-US" sz="1400" dirty="0" err="1" smtClean="0"/>
              <a:t>Brodsko-posavska</a:t>
            </a:r>
            <a:r>
              <a:rPr lang="en-US" sz="1400" dirty="0" smtClean="0"/>
              <a:t>, </a:t>
            </a:r>
            <a:r>
              <a:rPr lang="en-US" sz="1400" dirty="0" err="1" smtClean="0"/>
              <a:t>Osječko-baranjska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Vukovarsko-srijemska</a:t>
            </a:r>
            <a:r>
              <a:rPr lang="en-US" sz="1400" dirty="0" smtClean="0"/>
              <a:t> </a:t>
            </a:r>
            <a:r>
              <a:rPr lang="en-US" sz="1400" dirty="0" err="1" smtClean="0"/>
              <a:t>županija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354892" y="1952712"/>
          <a:ext cx="4809995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4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5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Materinski</a:t>
                      </a:r>
                      <a:r>
                        <a:rPr lang="en-US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jezik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Broj</a:t>
                      </a:r>
                      <a:r>
                        <a:rPr lang="en-US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stanovnika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mađarski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7803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slovački</a:t>
                      </a:r>
                      <a:endParaRPr lang="en-US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2974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romski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2438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albanski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1676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rusinski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1223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ukrajinski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548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rumunjski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443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talijanski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416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češki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322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1715" y="5991889"/>
            <a:ext cx="5912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Izvor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podatci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DZS-a,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prema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Popisu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stanovništva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2011.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Sun 7"/>
          <p:cNvSpPr/>
          <p:nvPr/>
        </p:nvSpPr>
        <p:spPr>
          <a:xfrm>
            <a:off x="-182787" y="4855733"/>
            <a:ext cx="2329840" cy="1941535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2,2 %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17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9923721"/>
              </p:ext>
            </p:extLst>
          </p:nvPr>
        </p:nvGraphicFramePr>
        <p:xfrm>
          <a:off x="776616" y="1527374"/>
          <a:ext cx="7903461" cy="2798295"/>
        </p:xfrm>
        <a:graphic>
          <a:graphicData uri="http://schemas.openxmlformats.org/drawingml/2006/table">
            <a:tbl>
              <a:tblPr/>
              <a:tblGrid>
                <a:gridCol w="1077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5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64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66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92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82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584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230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70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7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70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7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70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7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70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7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70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7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70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7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70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7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89" marB="342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0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70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7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x-none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Godina</a:t>
                      </a:r>
                      <a:endParaRPr kumimoji="0" lang="en-US" altLang="x-none" sz="14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70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7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2008.</a:t>
                      </a:r>
                      <a:endParaRPr kumimoji="0" lang="en-US" altLang="x-none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70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7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2009.</a:t>
                      </a:r>
                      <a:endParaRPr kumimoji="0" lang="en-US" altLang="x-none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70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7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2010.</a:t>
                      </a:r>
                      <a:endParaRPr kumimoji="0" lang="en-US" altLang="x-none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70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7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2011.</a:t>
                      </a:r>
                      <a:endParaRPr kumimoji="0" lang="en-US" altLang="x-none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70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7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201</a:t>
                      </a:r>
                      <a:r>
                        <a:rPr kumimoji="0" lang="ta-IN" altLang="x-none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r>
                        <a:rPr kumimoji="0" lang="hr-HR" altLang="x-none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</a:t>
                      </a:r>
                      <a:endParaRPr kumimoji="0" lang="en-US" altLang="x-none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89" marB="342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70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7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x-none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2013</a:t>
                      </a:r>
                      <a:r>
                        <a:rPr kumimoji="0" lang="hr-HR" altLang="x-none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</a:t>
                      </a:r>
                      <a:endParaRPr kumimoji="0" lang="en-US" altLang="x-none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89" marB="342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2016.</a:t>
                      </a:r>
                      <a:endParaRPr kumimoji="0" lang="en-US" altLang="x-none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89" marB="342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2020</a:t>
                      </a:r>
                      <a:endParaRPr kumimoji="0" lang="en-US" altLang="x-none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89" marB="342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0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70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7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70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7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70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7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altLang="x-non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70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7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70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7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en-US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70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7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89" marB="342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70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7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89" marB="342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89" marB="342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89" marB="342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6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70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7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x-none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Privremeni</a:t>
                      </a:r>
                      <a:r>
                        <a:rPr kumimoji="0" lang="ta-IN" altLang="x-none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ta-IN" altLang="x-none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boravak</a:t>
                      </a:r>
                      <a:endParaRPr kumimoji="0" lang="en-US" altLang="x-non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70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7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17</a:t>
                      </a:r>
                      <a:r>
                        <a:rPr kumimoji="0" lang="hr-HR" altLang="x-non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</a:t>
                      </a:r>
                      <a:r>
                        <a:rPr kumimoji="0" lang="en-GB" altLang="x-non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116</a:t>
                      </a:r>
                      <a:endParaRPr kumimoji="0" lang="en-US" altLang="x-non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70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7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</a:t>
                      </a:r>
                      <a:r>
                        <a:rPr kumimoji="0" lang="hr-HR" altLang="x-non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</a:t>
                      </a:r>
                      <a:r>
                        <a:rPr kumimoji="0" lang="en-GB" altLang="x-non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673</a:t>
                      </a:r>
                      <a:endParaRPr kumimoji="0" lang="en-US" altLang="x-non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70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7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17</a:t>
                      </a:r>
                      <a:r>
                        <a:rPr kumimoji="0" lang="hr-HR" altLang="x-non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</a:t>
                      </a:r>
                      <a:r>
                        <a:rPr kumimoji="0" lang="en-GB" altLang="x-non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239   </a:t>
                      </a:r>
                      <a:endParaRPr kumimoji="0" lang="en-US" altLang="x-non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70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7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</a:t>
                      </a:r>
                      <a:r>
                        <a:rPr kumimoji="0" lang="hr-HR" altLang="x-non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</a:t>
                      </a:r>
                      <a:r>
                        <a:rPr kumimoji="0" lang="en-GB" altLang="x-non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054</a:t>
                      </a:r>
                      <a:endParaRPr kumimoji="0" lang="en-US" altLang="x-non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70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7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x-non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17</a:t>
                      </a:r>
                      <a:r>
                        <a:rPr kumimoji="0" lang="hr-HR" altLang="x-non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</a:t>
                      </a:r>
                      <a:r>
                        <a:rPr kumimoji="0" lang="ta-IN" altLang="x-non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291</a:t>
                      </a:r>
                      <a:endParaRPr kumimoji="0" lang="en-US" altLang="x-none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89" marB="342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70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7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x-non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13</a:t>
                      </a:r>
                      <a:r>
                        <a:rPr kumimoji="0" lang="hr-HR" altLang="x-non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</a:t>
                      </a:r>
                      <a:r>
                        <a:rPr kumimoji="0" lang="ta-IN" altLang="x-non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935</a:t>
                      </a:r>
                      <a:endParaRPr kumimoji="0" lang="en-US" altLang="x-none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89" marB="342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89" marB="342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13500</a:t>
                      </a:r>
                      <a:endParaRPr kumimoji="0" lang="en-US" altLang="x-none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89" marB="342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509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70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7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x-none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Stalni</a:t>
                      </a:r>
                      <a:r>
                        <a:rPr kumimoji="0" lang="ta-IN" altLang="x-none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ta-IN" altLang="x-none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boravak</a:t>
                      </a:r>
                      <a:endParaRPr kumimoji="0" lang="en-US" altLang="x-non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70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7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31</a:t>
                      </a:r>
                      <a:r>
                        <a:rPr kumimoji="0" lang="hr-HR" altLang="x-non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</a:t>
                      </a:r>
                      <a:r>
                        <a:rPr kumimoji="0" lang="en-GB" altLang="x-non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394</a:t>
                      </a:r>
                      <a:endParaRPr kumimoji="0" lang="en-US" altLang="x-non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70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7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30</a:t>
                      </a:r>
                      <a:r>
                        <a:rPr kumimoji="0" lang="hr-HR" altLang="x-non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</a:t>
                      </a:r>
                      <a:r>
                        <a:rPr kumimoji="0" lang="en-GB" altLang="x-non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552</a:t>
                      </a:r>
                      <a:endParaRPr kumimoji="0" lang="en-US" altLang="x-non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70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7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30</a:t>
                      </a:r>
                      <a:r>
                        <a:rPr kumimoji="0" lang="hr-HR" altLang="x-non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</a:t>
                      </a:r>
                      <a:r>
                        <a:rPr kumimoji="0" lang="en-GB" altLang="x-non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349</a:t>
                      </a:r>
                      <a:endParaRPr kumimoji="0" lang="en-US" altLang="x-non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70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7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30</a:t>
                      </a:r>
                      <a:r>
                        <a:rPr kumimoji="0" lang="hr-HR" altLang="x-non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</a:t>
                      </a:r>
                      <a:r>
                        <a:rPr kumimoji="0" lang="en-GB" altLang="x-non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572</a:t>
                      </a:r>
                      <a:endParaRPr kumimoji="0" lang="en-US" altLang="x-non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70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7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x-non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</a:t>
                      </a:r>
                      <a:r>
                        <a:rPr kumimoji="0" lang="hr-HR" altLang="x-non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</a:t>
                      </a:r>
                      <a:r>
                        <a:rPr kumimoji="0" lang="ta-IN" altLang="x-non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634</a:t>
                      </a:r>
                      <a:endParaRPr kumimoji="0" lang="en-US" altLang="x-none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89" marB="342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70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7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a-IN" altLang="x-none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x-non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15</a:t>
                      </a:r>
                      <a:r>
                        <a:rPr kumimoji="0" lang="hr-HR" altLang="x-non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</a:t>
                      </a:r>
                      <a:r>
                        <a:rPr kumimoji="0" lang="ta-IN" altLang="x-non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076</a:t>
                      </a:r>
                      <a:endParaRPr kumimoji="0" lang="en-US" altLang="x-none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89" marB="342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89" marB="342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7200 (EU)</a:t>
                      </a:r>
                      <a:endParaRPr kumimoji="0" lang="en-US" altLang="x-none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89" marB="342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5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70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7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</a:t>
                      </a:r>
                      <a:r>
                        <a:rPr kumimoji="0" lang="ta-IN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ražitelji azila</a:t>
                      </a: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70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7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126</a:t>
                      </a: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70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7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120</a:t>
                      </a: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70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7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259</a:t>
                      </a: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70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7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686</a:t>
                      </a:r>
                      <a:endParaRPr kumimoji="0" lang="en-US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70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7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x-none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nema</a:t>
                      </a:r>
                      <a:r>
                        <a:rPr kumimoji="0" lang="ta-IN" altLang="x-none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ta-IN" altLang="x-none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podataka</a:t>
                      </a:r>
                      <a:endParaRPr kumimoji="0" lang="en-US" altLang="x-none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89" marB="342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70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7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5BD3"/>
                        </a:buClr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a-IN" altLang="x-none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nema</a:t>
                      </a:r>
                      <a:r>
                        <a:rPr kumimoji="0" lang="ta-IN" altLang="x-none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ta-IN" altLang="x-none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podataka</a:t>
                      </a:r>
                      <a:endParaRPr kumimoji="0" lang="en-US" altLang="x-none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89" marB="342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586</a:t>
                      </a:r>
                      <a:endParaRPr kumimoji="0" lang="en-US" altLang="x-none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89" marB="342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1000</a:t>
                      </a:r>
                      <a:endParaRPr kumimoji="0" lang="en-US" altLang="x-none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89" marB="342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1027" name="Title 2"/>
          <p:cNvSpPr>
            <a:spLocks noGrp="1"/>
          </p:cNvSpPr>
          <p:nvPr>
            <p:ph type="title"/>
          </p:nvPr>
        </p:nvSpPr>
        <p:spPr>
          <a:xfrm>
            <a:off x="1245463" y="617564"/>
            <a:ext cx="6681577" cy="536622"/>
          </a:xfrm>
        </p:spPr>
        <p:txBody>
          <a:bodyPr/>
          <a:lstStyle/>
          <a:p>
            <a:r>
              <a:rPr lang="ta-IN" altLang="x-none" sz="2400" b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Useljenici</a:t>
            </a:r>
            <a:r>
              <a:rPr lang="hr-HR" altLang="x-none" sz="24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u Hrvatsku</a:t>
            </a:r>
            <a:endParaRPr lang="en-US" altLang="x-none" sz="2400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028" name="TextBox 7"/>
          <p:cNvSpPr txBox="1">
            <a:spLocks noChangeArrowheads="1"/>
          </p:cNvSpPr>
          <p:nvPr/>
        </p:nvSpPr>
        <p:spPr bwMode="auto">
          <a:xfrm>
            <a:off x="5322986" y="6144305"/>
            <a:ext cx="329446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350" dirty="0">
                <a:latin typeface="Arial" charset="0"/>
              </a:rPr>
              <a:t>http://</a:t>
            </a:r>
            <a:r>
              <a:rPr lang="en-US" altLang="x-none" sz="1350" dirty="0" err="1">
                <a:latin typeface="Arial" charset="0"/>
              </a:rPr>
              <a:t>www.mup.hr</a:t>
            </a:r>
            <a:r>
              <a:rPr lang="en-US" altLang="x-none" sz="1350" dirty="0">
                <a:latin typeface="Arial" charset="0"/>
              </a:rPr>
              <a:t>/</a:t>
            </a:r>
            <a:r>
              <a:rPr lang="en-US" altLang="x-none" sz="1350" dirty="0" err="1">
                <a:latin typeface="Arial" charset="0"/>
              </a:rPr>
              <a:t>main.aspx?id</a:t>
            </a:r>
            <a:r>
              <a:rPr lang="en-US" altLang="x-none" sz="1350" dirty="0">
                <a:latin typeface="Arial" charset="0"/>
              </a:rPr>
              <a:t>=172024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45462" y="4817018"/>
            <a:ext cx="70091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2013.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među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tražiteljima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azila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bilo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je 50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djece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bez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pratnje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214313" indent="-214313">
              <a:buFont typeface="Arial" charset="0"/>
              <a:buChar char="•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2021.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među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tražiteljima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azila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bilo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je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1300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maloljetnika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bez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pratnje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od toga 130 od 0 do 13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godina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14313" indent="-214313">
              <a:buFont typeface="Arial" charset="0"/>
              <a:buChar char="•"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214313" indent="-214313">
              <a:buFont typeface="Arial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79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51916"/>
            <a:ext cx="7704667" cy="723013"/>
          </a:xfrm>
          <a:noFill/>
        </p:spPr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Jezični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profil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djece</a:t>
            </a:r>
            <a:r>
              <a:rPr lang="en-US" dirty="0" smtClean="0">
                <a:solidFill>
                  <a:srgbClr val="0070C0"/>
                </a:solidFill>
              </a:rPr>
              <a:t> u </a:t>
            </a:r>
            <a:r>
              <a:rPr lang="en-US" dirty="0" err="1" smtClean="0">
                <a:solidFill>
                  <a:srgbClr val="0070C0"/>
                </a:solidFill>
              </a:rPr>
              <a:t>sustavu</a:t>
            </a:r>
            <a:r>
              <a:rPr lang="en-US" dirty="0" smtClean="0">
                <a:solidFill>
                  <a:srgbClr val="0070C0"/>
                </a:solidFill>
              </a:rPr>
              <a:t> RPOO-a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741118"/>
            <a:ext cx="8154443" cy="394569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j</a:t>
            </a:r>
            <a:r>
              <a:rPr lang="hr-HR" dirty="0" err="1" smtClean="0">
                <a:latin typeface="Arial" charset="0"/>
                <a:ea typeface="Arial" charset="0"/>
                <a:cs typeface="Arial" charset="0"/>
              </a:rPr>
              <a:t>ednome</a:t>
            </a:r>
            <a:r>
              <a:rPr lang="hr-HR" dirty="0" smtClean="0">
                <a:latin typeface="Arial" charset="0"/>
                <a:ea typeface="Arial" charset="0"/>
                <a:cs typeface="Arial" charset="0"/>
              </a:rPr>
              <a:t> dijelu djece hrvatski je ini jezik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hr-HR" dirty="0" err="1" smtClean="0">
                <a:latin typeface="Arial" charset="0"/>
                <a:ea typeface="Arial" charset="0"/>
                <a:cs typeface="Arial" charset="0"/>
              </a:rPr>
              <a:t>ripadnici</a:t>
            </a:r>
            <a:r>
              <a:rPr lang="hr-HR" dirty="0" smtClean="0">
                <a:latin typeface="Arial" charset="0"/>
                <a:ea typeface="Arial" charset="0"/>
                <a:cs typeface="Arial" charset="0"/>
              </a:rPr>
              <a:t> nacionalnih manjina koji ne pohađaju sustav RPOO-a na manjinskome jeziku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u</a:t>
            </a:r>
            <a:r>
              <a:rPr lang="hr-HR" dirty="0" err="1" smtClean="0">
                <a:latin typeface="Arial" charset="0"/>
                <a:ea typeface="Arial" charset="0"/>
                <a:cs typeface="Arial" charset="0"/>
              </a:rPr>
              <a:t>seljenici</a:t>
            </a:r>
            <a:r>
              <a:rPr lang="hr-HR" dirty="0" smtClean="0">
                <a:latin typeface="Arial" charset="0"/>
                <a:ea typeface="Arial" charset="0"/>
                <a:cs typeface="Arial" charset="0"/>
              </a:rPr>
              <a:t> u Hrvatsku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d</a:t>
            </a:r>
            <a:r>
              <a:rPr lang="hr-HR" dirty="0" err="1" smtClean="0">
                <a:latin typeface="Arial" charset="0"/>
                <a:ea typeface="Arial" charset="0"/>
                <a:cs typeface="Arial" charset="0"/>
              </a:rPr>
              <a:t>io</a:t>
            </a:r>
            <a:r>
              <a:rPr lang="hr-HR" dirty="0" smtClean="0">
                <a:latin typeface="Arial" charset="0"/>
                <a:ea typeface="Arial" charset="0"/>
                <a:cs typeface="Arial" charset="0"/>
              </a:rPr>
              <a:t> je te djece dvojezičan/višejezičan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d</a:t>
            </a:r>
            <a:r>
              <a:rPr lang="hr-HR" dirty="0" err="1" smtClean="0">
                <a:latin typeface="Arial" charset="0"/>
                <a:ea typeface="Arial" charset="0"/>
                <a:cs typeface="Arial" charset="0"/>
              </a:rPr>
              <a:t>io</a:t>
            </a:r>
            <a:r>
              <a:rPr lang="hr-HR" dirty="0" smtClean="0">
                <a:latin typeface="Arial" charset="0"/>
                <a:ea typeface="Arial" charset="0"/>
                <a:cs typeface="Arial" charset="0"/>
              </a:rPr>
              <a:t> djece vlada samo svojim materinskim jezikom</a:t>
            </a:r>
          </a:p>
          <a:p>
            <a:pPr lvl="1"/>
            <a:r>
              <a:rPr lang="hr-HR" dirty="0" smtClean="0">
                <a:latin typeface="Arial" charset="0"/>
                <a:ea typeface="Arial" charset="0"/>
                <a:cs typeface="Arial" charset="0"/>
              </a:rPr>
              <a:t> uloga vrtića: </a:t>
            </a:r>
            <a:r>
              <a:rPr lang="hr-HR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omogućiti djeci da postanu višejezična </a:t>
            </a:r>
            <a:endParaRPr lang="en-US" dirty="0" smtClean="0">
              <a:solidFill>
                <a:schemeClr val="accent3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0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236" y="118944"/>
            <a:ext cx="8161774" cy="908092"/>
          </a:xfrm>
        </p:spPr>
        <p:txBody>
          <a:bodyPr>
            <a:normAutofit fontScale="90000"/>
          </a:bodyPr>
          <a:lstStyle/>
          <a:p>
            <a:r>
              <a:rPr lang="en-US" sz="2800" dirty="0" err="1">
                <a:solidFill>
                  <a:srgbClr val="0070C0"/>
                </a:solidFill>
              </a:rPr>
              <a:t>Uloga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jezika</a:t>
            </a:r>
            <a:r>
              <a:rPr lang="en-US" sz="2800" dirty="0">
                <a:solidFill>
                  <a:srgbClr val="0070C0"/>
                </a:solidFill>
              </a:rPr>
              <a:t> u </a:t>
            </a:r>
            <a:r>
              <a:rPr lang="en-US" sz="2800" dirty="0" err="1" smtClean="0">
                <a:solidFill>
                  <a:srgbClr val="0070C0"/>
                </a:solidFill>
              </a:rPr>
              <a:t>sustavu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br>
              <a:rPr lang="en-US" sz="2800" dirty="0" smtClean="0">
                <a:solidFill>
                  <a:srgbClr val="0070C0"/>
                </a:solidFill>
              </a:rPr>
            </a:br>
            <a:r>
              <a:rPr lang="en-US" sz="2800" dirty="0" err="1" smtClean="0">
                <a:solidFill>
                  <a:srgbClr val="0070C0"/>
                </a:solidFill>
              </a:rPr>
              <a:t>ranoga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predškolskoga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odgoja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obrazovanja</a:t>
            </a:r>
            <a:endParaRPr lang="en-US" sz="2800" dirty="0">
              <a:solidFill>
                <a:srgbClr val="0070C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68459" y="1879718"/>
            <a:ext cx="5377065" cy="4687626"/>
            <a:chOff x="728915" y="1538722"/>
            <a:chExt cx="5377065" cy="4687626"/>
          </a:xfrm>
        </p:grpSpPr>
        <p:sp>
          <p:nvSpPr>
            <p:cNvPr id="33" name="Oval 32"/>
            <p:cNvSpPr/>
            <p:nvPr/>
          </p:nvSpPr>
          <p:spPr>
            <a:xfrm>
              <a:off x="1195342" y="4948693"/>
              <a:ext cx="2448950" cy="1277655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latin typeface="+mj-lt"/>
                </a:rPr>
                <a:t>jezik</a:t>
              </a:r>
              <a:r>
                <a:rPr lang="en-US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+mj-lt"/>
                </a:rPr>
                <a:t>kao</a:t>
              </a:r>
              <a:r>
                <a:rPr lang="en-US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+mj-lt"/>
                </a:rPr>
                <a:t>medij</a:t>
              </a:r>
              <a:r>
                <a:rPr lang="en-US" dirty="0" smtClean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+mj-lt"/>
                </a:rPr>
                <a:t>socijalizacije</a:t>
              </a:r>
              <a:r>
                <a:rPr lang="en-US" dirty="0" smtClean="0">
                  <a:solidFill>
                    <a:schemeClr val="tx1"/>
                  </a:solidFill>
                  <a:latin typeface="+mj-lt"/>
                </a:rPr>
                <a:t> </a:t>
              </a: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28915" y="1538722"/>
              <a:ext cx="5377065" cy="3596633"/>
              <a:chOff x="578602" y="1538723"/>
              <a:chExt cx="5377065" cy="3596633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578602" y="3043509"/>
                <a:ext cx="2179529" cy="1453020"/>
              </a:xfrm>
              <a:prstGeom prst="round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>
                    <a:latin typeface="+mj-lt"/>
                  </a:rPr>
                  <a:t>Sustav</a:t>
                </a:r>
                <a:r>
                  <a:rPr lang="en-US" dirty="0" smtClean="0">
                    <a:latin typeface="+mj-lt"/>
                  </a:rPr>
                  <a:t> RPOO-a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015635" y="1538723"/>
                <a:ext cx="2405890" cy="1393497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+mj-lt"/>
                  </a:rPr>
                  <a:t>j</a:t>
                </a:r>
                <a:r>
                  <a:rPr lang="en-US" dirty="0" err="1" smtClean="0">
                    <a:solidFill>
                      <a:schemeClr val="tx1"/>
                    </a:solidFill>
                    <a:latin typeface="+mj-lt"/>
                  </a:rPr>
                  <a:t>ezik</a:t>
                </a:r>
                <a:r>
                  <a:rPr lang="en-US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+mj-lt"/>
                  </a:rPr>
                  <a:t>kao</a:t>
                </a:r>
                <a:r>
                  <a:rPr lang="en-US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+mj-lt"/>
                  </a:rPr>
                  <a:t>medij</a:t>
                </a:r>
                <a:endParaRPr lang="en-US" dirty="0">
                  <a:solidFill>
                    <a:schemeClr val="tx1"/>
                  </a:solidFill>
                  <a:latin typeface="+mj-lt"/>
                </a:endParaRPr>
              </a:p>
              <a:p>
                <a:pPr algn="ctr"/>
                <a:r>
                  <a:rPr lang="en-US" dirty="0" err="1" smtClean="0">
                    <a:solidFill>
                      <a:schemeClr val="tx1"/>
                    </a:solidFill>
                    <a:latin typeface="+mj-lt"/>
                  </a:rPr>
                  <a:t>učenja</a:t>
                </a:r>
                <a:endParaRPr lang="en-US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218580" y="3075547"/>
                <a:ext cx="2737087" cy="1277655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+mj-lt"/>
                  </a:rPr>
                  <a:t>jezik</a:t>
                </a:r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+mj-lt"/>
                  </a:rPr>
                  <a:t>kao</a:t>
                </a:r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+mj-lt"/>
                  </a:rPr>
                  <a:t>medij</a:t>
                </a:r>
                <a:r>
                  <a:rPr lang="en-US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+mj-lt"/>
                  </a:rPr>
                  <a:t>samoostvarenja</a:t>
                </a:r>
                <a:endParaRPr lang="en-US" dirty="0">
                  <a:solidFill>
                    <a:schemeClr val="tx1"/>
                  </a:solidFill>
                  <a:latin typeface="+mj-lt"/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 flipV="1">
                <a:off x="1496570" y="2642992"/>
                <a:ext cx="657907" cy="400518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496570" y="4607818"/>
                <a:ext cx="0" cy="527538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2758131" y="3714374"/>
                <a:ext cx="401487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extBox 22"/>
          <p:cNvSpPr txBox="1"/>
          <p:nvPr/>
        </p:nvSpPr>
        <p:spPr>
          <a:xfrm>
            <a:off x="782006" y="1269358"/>
            <a:ext cx="1806153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d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ijete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60944" y="2583198"/>
            <a:ext cx="1388714" cy="66227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6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rvatski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jezik</a:t>
            </a:r>
            <a:endParaRPr lang="en-US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10616" y="4329339"/>
            <a:ext cx="1388714" cy="66227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6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rvatski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jezik</a:t>
            </a:r>
            <a:endParaRPr lang="en-US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65894" y="6071844"/>
            <a:ext cx="1388714" cy="66227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6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rvatski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jezik</a:t>
            </a:r>
            <a:endParaRPr lang="en-US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60944" y="1718937"/>
            <a:ext cx="1388714" cy="66227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djetetov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J1</a:t>
            </a:r>
            <a:endParaRPr lang="en-US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75837" y="3437085"/>
            <a:ext cx="1388714" cy="66227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djetetov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J1</a:t>
            </a:r>
            <a:endParaRPr lang="en-US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65894" y="5146362"/>
            <a:ext cx="1388714" cy="66227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djetetov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J1</a:t>
            </a:r>
            <a:endParaRPr lang="en-US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2191" y="5406360"/>
            <a:ext cx="3978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hr-HR" dirty="0">
                <a:latin typeface="Arial" charset="0"/>
                <a:ea typeface="Arial" charset="0"/>
                <a:cs typeface="Arial" charset="0"/>
              </a:rPr>
              <a:t>uloga vrtića: </a:t>
            </a:r>
            <a:r>
              <a:rPr lang="hr-HR" dirty="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omogućiti djeci da postanu višejezična 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01429" y="6138044"/>
            <a:ext cx="1936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Z</a:t>
            </a:r>
            <a:r>
              <a:rPr lang="hr-HR" dirty="0" err="1" smtClean="0">
                <a:latin typeface="Arial" charset="0"/>
                <a:ea typeface="Arial" charset="0"/>
                <a:cs typeface="Arial" charset="0"/>
              </a:rPr>
              <a:t>ašto</a:t>
            </a:r>
            <a:r>
              <a:rPr lang="hr-HR" dirty="0" smtClean="0">
                <a:latin typeface="Arial" charset="0"/>
                <a:ea typeface="Arial" charset="0"/>
                <a:cs typeface="Arial" charset="0"/>
              </a:rPr>
              <a:t>?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70194" y="6140078"/>
            <a:ext cx="1936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Kako</a:t>
            </a:r>
            <a:r>
              <a:rPr lang="hr-HR" dirty="0" smtClean="0">
                <a:latin typeface="Arial" charset="0"/>
                <a:ea typeface="Arial" charset="0"/>
                <a:cs typeface="Arial" charset="0"/>
              </a:rPr>
              <a:t>?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86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868" y="150312"/>
            <a:ext cx="7704667" cy="723013"/>
          </a:xfrm>
        </p:spPr>
        <p:txBody>
          <a:bodyPr>
            <a:normAutofit/>
          </a:bodyPr>
          <a:lstStyle/>
          <a:p>
            <a:pPr algn="l"/>
            <a:r>
              <a:rPr lang="hr-HR" sz="28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Jezik kao medij samoostvarenja</a:t>
            </a:r>
            <a:endParaRPr lang="en-US" sz="2800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605" y="1273597"/>
            <a:ext cx="8017192" cy="4951839"/>
          </a:xfrm>
        </p:spPr>
        <p:txBody>
          <a:bodyPr>
            <a:normAutofit lnSpcReduction="10000"/>
          </a:bodyPr>
          <a:lstStyle/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Način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na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koji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djeca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misle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osjećaju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o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sebi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nije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urođen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ili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naslijeđen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nego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je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naučen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Siraj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-Blatchford 2001)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</a:t>
            </a:r>
            <a:r>
              <a:rPr lang="hr-HR" dirty="0" err="1" smtClean="0">
                <a:latin typeface="Arial" charset="0"/>
                <a:ea typeface="Arial" charset="0"/>
                <a:cs typeface="Arial" charset="0"/>
              </a:rPr>
              <a:t>dentitet</a:t>
            </a:r>
            <a:r>
              <a:rPr lang="hr-HR" dirty="0" smtClean="0">
                <a:latin typeface="Arial" charset="0"/>
                <a:ea typeface="Arial" charset="0"/>
                <a:cs typeface="Arial" charset="0"/>
              </a:rPr>
              <a:t> je subjektivan dojam sebe, to su osobine sebe koje mi smatramo važnima u usporedbi s drugima (</a:t>
            </a:r>
            <a:r>
              <a:rPr lang="hr-HR" dirty="0" err="1" smtClean="0">
                <a:latin typeface="Arial" charset="0"/>
                <a:ea typeface="Arial" charset="0"/>
                <a:cs typeface="Arial" charset="0"/>
              </a:rPr>
              <a:t>Edwards</a:t>
            </a:r>
            <a:r>
              <a:rPr lang="hr-HR" dirty="0" smtClean="0">
                <a:latin typeface="Arial" charset="0"/>
                <a:ea typeface="Arial" charset="0"/>
                <a:cs typeface="Arial" charset="0"/>
              </a:rPr>
              <a:t> 2009)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hr-HR" dirty="0">
              <a:latin typeface="Arial" charset="0"/>
              <a:ea typeface="Arial" charset="0"/>
              <a:cs typeface="Arial" charset="0"/>
            </a:endParaRP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</a:t>
            </a:r>
            <a:r>
              <a:rPr lang="hr-HR" dirty="0" err="1" smtClean="0">
                <a:latin typeface="Arial" charset="0"/>
                <a:ea typeface="Arial" charset="0"/>
                <a:cs typeface="Arial" charset="0"/>
              </a:rPr>
              <a:t>dentitet</a:t>
            </a:r>
            <a:r>
              <a:rPr lang="hr-HR" dirty="0" smtClean="0">
                <a:latin typeface="Arial" charset="0"/>
                <a:ea typeface="Arial" charset="0"/>
                <a:cs typeface="Arial" charset="0"/>
              </a:rPr>
              <a:t> se razvija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hr-HR" dirty="0" smtClean="0">
                <a:latin typeface="Arial" charset="0"/>
                <a:ea typeface="Arial" charset="0"/>
                <a:cs typeface="Arial" charset="0"/>
              </a:rPr>
              <a:t> jedan identitet ili više identiteta?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</a:t>
            </a:r>
            <a:r>
              <a:rPr lang="hr-HR" dirty="0" err="1" smtClean="0">
                <a:latin typeface="Arial" charset="0"/>
                <a:ea typeface="Arial" charset="0"/>
                <a:cs typeface="Arial" charset="0"/>
              </a:rPr>
              <a:t>dentitet</a:t>
            </a:r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(e) </a:t>
            </a:r>
            <a:r>
              <a:rPr lang="pt-BR" dirty="0" err="1" smtClean="0">
                <a:latin typeface="Arial" charset="0"/>
                <a:ea typeface="Arial" charset="0"/>
                <a:cs typeface="Arial" charset="0"/>
              </a:rPr>
              <a:t>oblikujemo</a:t>
            </a:r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dirty="0" err="1" smtClean="0">
                <a:latin typeface="Arial" charset="0"/>
                <a:ea typeface="Arial" charset="0"/>
                <a:cs typeface="Arial" charset="0"/>
              </a:rPr>
              <a:t>i</a:t>
            </a:r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dirty="0" err="1" smtClean="0">
                <a:latin typeface="Arial" charset="0"/>
                <a:ea typeface="Arial" charset="0"/>
                <a:cs typeface="Arial" charset="0"/>
              </a:rPr>
              <a:t>iskazujemo</a:t>
            </a:r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dirty="0" err="1" smtClean="0">
                <a:latin typeface="Arial" charset="0"/>
                <a:ea typeface="Arial" charset="0"/>
                <a:cs typeface="Arial" charset="0"/>
              </a:rPr>
              <a:t>jezikom</a:t>
            </a:r>
            <a:endParaRPr lang="pt-BR" dirty="0" smtClean="0">
              <a:latin typeface="Arial" charset="0"/>
              <a:ea typeface="Arial" charset="0"/>
              <a:cs typeface="Arial" charset="0"/>
            </a:endParaRPr>
          </a:p>
          <a:p>
            <a:pPr lvl="1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pt-BR" dirty="0" smtClean="0">
              <a:latin typeface="Arial" charset="0"/>
              <a:ea typeface="Arial" charset="0"/>
              <a:cs typeface="Arial" charset="0"/>
            </a:endParaRPr>
          </a:p>
          <a:p>
            <a:pPr lvl="1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o </a:t>
            </a:r>
            <a:r>
              <a:rPr lang="pt-BR" dirty="0" err="1" smtClean="0">
                <a:latin typeface="Arial" charset="0"/>
                <a:ea typeface="Arial" charset="0"/>
                <a:cs typeface="Arial" charset="0"/>
              </a:rPr>
              <a:t>sebi</a:t>
            </a:r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dirty="0" err="1" smtClean="0">
                <a:latin typeface="Arial" charset="0"/>
                <a:ea typeface="Arial" charset="0"/>
                <a:cs typeface="Arial" charset="0"/>
              </a:rPr>
              <a:t>razmišljamo</a:t>
            </a:r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 na </a:t>
            </a:r>
            <a:r>
              <a:rPr lang="pt-BR" dirty="0" err="1" smtClean="0">
                <a:latin typeface="Arial" charset="0"/>
                <a:ea typeface="Arial" charset="0"/>
                <a:cs typeface="Arial" charset="0"/>
              </a:rPr>
              <a:t>konkretnom</a:t>
            </a:r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dirty="0" err="1" smtClean="0">
                <a:latin typeface="Arial" charset="0"/>
                <a:ea typeface="Arial" charset="0"/>
                <a:cs typeface="Arial" charset="0"/>
              </a:rPr>
              <a:t>jeziku</a:t>
            </a:r>
            <a:r>
              <a:rPr lang="pt-BR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hr-HR" dirty="0">
              <a:latin typeface="Arial" charset="0"/>
              <a:ea typeface="Arial" charset="0"/>
              <a:cs typeface="Arial" charset="0"/>
            </a:endParaRP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J</a:t>
            </a:r>
            <a:r>
              <a:rPr lang="hr-HR" dirty="0" err="1" smtClean="0">
                <a:latin typeface="Arial" charset="0"/>
                <a:ea typeface="Arial" charset="0"/>
                <a:cs typeface="Arial" charset="0"/>
              </a:rPr>
              <a:t>ezik</a:t>
            </a:r>
            <a:r>
              <a:rPr lang="hr-HR" dirty="0" smtClean="0">
                <a:latin typeface="Arial" charset="0"/>
                <a:ea typeface="Arial" charset="0"/>
                <a:cs typeface="Arial" charset="0"/>
              </a:rPr>
              <a:t> je temeljna sastavnica identiteta</a:t>
            </a:r>
            <a:endParaRPr lang="hr-HR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25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868" y="150312"/>
            <a:ext cx="7704667" cy="723013"/>
          </a:xfrm>
        </p:spPr>
        <p:txBody>
          <a:bodyPr>
            <a:normAutofit/>
          </a:bodyPr>
          <a:lstStyle/>
          <a:p>
            <a:pPr algn="l"/>
            <a:r>
              <a:rPr lang="hr-HR" sz="28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Jezik kao medij samoostvarenja</a:t>
            </a:r>
            <a:endParaRPr lang="en-US" sz="2800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80" y="1173388"/>
            <a:ext cx="8444772" cy="5302568"/>
          </a:xfrm>
        </p:spPr>
        <p:txBody>
          <a:bodyPr>
            <a:normAutofit fontScale="92500"/>
          </a:bodyPr>
          <a:lstStyle/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hr-HR" dirty="0" smtClean="0">
              <a:latin typeface="Arial" charset="0"/>
              <a:ea typeface="Arial" charset="0"/>
              <a:cs typeface="Arial" charset="0"/>
            </a:endParaRP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osoba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se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može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dobro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izraziti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samo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u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onome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jeziku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kojim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najbolje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vlada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koji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osjeća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kao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”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svoj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”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hr-HR" dirty="0" smtClean="0">
              <a:latin typeface="Arial" charset="0"/>
              <a:ea typeface="Arial" charset="0"/>
              <a:cs typeface="Arial" charset="0"/>
            </a:endParaRP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v</a:t>
            </a:r>
            <a:r>
              <a:rPr lang="hr-HR" dirty="0" err="1" smtClean="0">
                <a:latin typeface="Arial" charset="0"/>
                <a:ea typeface="Arial" charset="0"/>
                <a:cs typeface="Arial" charset="0"/>
              </a:rPr>
              <a:t>ažnost</a:t>
            </a:r>
            <a:r>
              <a:rPr lang="hr-HR" dirty="0" smtClean="0">
                <a:latin typeface="Arial" charset="0"/>
                <a:ea typeface="Arial" charset="0"/>
                <a:cs typeface="Arial" charset="0"/>
              </a:rPr>
              <a:t> (nužnost) njegovanja i osnaživanja materinskoga jezika 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hr-HR" dirty="0" smtClean="0">
              <a:latin typeface="Arial" charset="0"/>
              <a:ea typeface="Arial" charset="0"/>
              <a:cs typeface="Arial" charset="0"/>
            </a:endParaRP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hr-HR" dirty="0" smtClean="0">
                <a:latin typeface="Arial" charset="0"/>
                <a:ea typeface="Arial" charset="0"/>
                <a:cs typeface="Arial" charset="0"/>
              </a:rPr>
              <a:t>ružiti djeci mogućnost da iskažu sebe na jeziku na kojem to najbolje mogu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 err="1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amopouzdanje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djeteta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ovisi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o tome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osjeća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li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dijete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da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ga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ostali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vide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kao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sposobnoga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vrijednoga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 err="1">
                <a:latin typeface="Arial" charset="0"/>
                <a:ea typeface="Arial" charset="0"/>
                <a:cs typeface="Arial" charset="0"/>
              </a:rPr>
              <a:t>još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je 70.-ih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godina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dokazana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veza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između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samopouzdanja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akademskoga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postignuća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npr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Purkey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1970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)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➔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važnost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za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kasnije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razine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obrazovanja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hr-HR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85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152395" y="404813"/>
            <a:ext cx="6783518" cy="5810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hr-HR" sz="2800" b="0" dirty="0" smtClean="0">
                <a:solidFill>
                  <a:srgbClr val="0070C0"/>
                </a:solidFill>
                <a:ea typeface="+mj-ea"/>
              </a:rPr>
              <a:t>Primjer 1</a:t>
            </a:r>
          </a:p>
        </p:txBody>
      </p:sp>
      <p:sp>
        <p:nvSpPr>
          <p:cNvPr id="57346" name="Rectangle 3"/>
          <p:cNvSpPr>
            <a:spLocks noGrp="1"/>
          </p:cNvSpPr>
          <p:nvPr>
            <p:ph type="body" idx="4294967295"/>
          </p:nvPr>
        </p:nvSpPr>
        <p:spPr>
          <a:xfrm>
            <a:off x="555995" y="1504276"/>
            <a:ext cx="8324958" cy="409485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err="1"/>
              <a:t>Istraživanje</a:t>
            </a:r>
            <a:r>
              <a:rPr lang="en-US" dirty="0"/>
              <a:t> </a:t>
            </a:r>
            <a:r>
              <a:rPr lang="en-US" dirty="0" err="1"/>
              <a:t>romske</a:t>
            </a:r>
            <a:r>
              <a:rPr lang="en-US" dirty="0"/>
              <a:t> </a:t>
            </a:r>
            <a:r>
              <a:rPr lang="en-US" dirty="0" err="1"/>
              <a:t>populacije</a:t>
            </a:r>
            <a:r>
              <a:rPr lang="en-US" dirty="0"/>
              <a:t> </a:t>
            </a:r>
            <a:r>
              <a:rPr lang="en-US" dirty="0" err="1"/>
              <a:t>govornika</a:t>
            </a:r>
            <a:r>
              <a:rPr lang="en-US" dirty="0"/>
              <a:t> </a:t>
            </a:r>
            <a:r>
              <a:rPr lang="en-US" dirty="0" err="1"/>
              <a:t>albanskoga</a:t>
            </a:r>
            <a:r>
              <a:rPr lang="en-US" dirty="0"/>
              <a:t> </a:t>
            </a:r>
            <a:r>
              <a:rPr lang="en-US" dirty="0" err="1"/>
              <a:t>jezika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Rijeke</a:t>
            </a:r>
            <a:r>
              <a:rPr lang="en-US" dirty="0"/>
              <a:t> (</a:t>
            </a:r>
            <a:r>
              <a:rPr lang="en-US" dirty="0" err="1"/>
              <a:t>Cvikić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Bošnjak</a:t>
            </a:r>
            <a:r>
              <a:rPr lang="en-US" dirty="0"/>
              <a:t>  2009) </a:t>
            </a:r>
            <a:endParaRPr lang="hr-HR" altLang="x-none" sz="2400" b="1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hr-HR" altLang="x-none" sz="2400" b="1" dirty="0" smtClean="0">
                <a:latin typeface="Arial" charset="0"/>
                <a:ea typeface="Arial" charset="0"/>
                <a:cs typeface="Arial" charset="0"/>
              </a:rPr>
              <a:t>Uporaba </a:t>
            </a:r>
            <a:r>
              <a:rPr lang="hr-HR" altLang="x-none" sz="2400" b="1" dirty="0">
                <a:latin typeface="Arial" charset="0"/>
                <a:ea typeface="Arial" charset="0"/>
                <a:cs typeface="Arial" charset="0"/>
              </a:rPr>
              <a:t>jezika i stav prema jeziku</a:t>
            </a:r>
          </a:p>
          <a:p>
            <a:pPr>
              <a:lnSpc>
                <a:spcPct val="150000"/>
              </a:lnSpc>
            </a:pPr>
            <a:r>
              <a:rPr lang="hr-HR" altLang="x-none" sz="2200" dirty="0" smtClean="0">
                <a:latin typeface="Arial" charset="0"/>
                <a:ea typeface="Arial" charset="0"/>
                <a:cs typeface="Arial" charset="0"/>
              </a:rPr>
              <a:t>Učenici </a:t>
            </a:r>
            <a:r>
              <a:rPr lang="hr-HR" altLang="x-none" sz="2200" dirty="0">
                <a:latin typeface="Arial" charset="0"/>
                <a:ea typeface="Arial" charset="0"/>
                <a:cs typeface="Arial" charset="0"/>
              </a:rPr>
              <a:t>smatraju da najčešće govore obiteljskim jezikom (54%) </a:t>
            </a:r>
          </a:p>
          <a:p>
            <a:pPr>
              <a:buFont typeface="Wingdings 3" charset="2"/>
              <a:buNone/>
            </a:pPr>
            <a:endParaRPr lang="hr-HR" altLang="x-none" sz="2200" dirty="0">
              <a:latin typeface="Arial" charset="0"/>
              <a:ea typeface="Arial" charset="0"/>
              <a:cs typeface="Arial" charset="0"/>
            </a:endParaRPr>
          </a:p>
          <a:p>
            <a:r>
              <a:rPr lang="hr-HR" altLang="x-none" sz="2200" dirty="0">
                <a:latin typeface="Arial" charset="0"/>
                <a:ea typeface="Arial" charset="0"/>
                <a:cs typeface="Arial" charset="0"/>
              </a:rPr>
              <a:t>ALI:</a:t>
            </a:r>
          </a:p>
          <a:p>
            <a:pPr>
              <a:lnSpc>
                <a:spcPct val="150000"/>
              </a:lnSpc>
            </a:pPr>
            <a:r>
              <a:rPr lang="hr-HR" altLang="x-none" sz="2200" dirty="0">
                <a:latin typeface="Arial" charset="0"/>
                <a:ea typeface="Arial" charset="0"/>
                <a:cs typeface="Arial" charset="0"/>
              </a:rPr>
              <a:t>Hrvatski jezik (55%) </a:t>
            </a:r>
            <a:r>
              <a:rPr lang="hr-HR" altLang="x-none" sz="22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omiljeniji</a:t>
            </a:r>
            <a:r>
              <a:rPr lang="hr-HR" altLang="x-none" sz="2200" dirty="0">
                <a:latin typeface="Arial" charset="0"/>
                <a:ea typeface="Arial" charset="0"/>
                <a:cs typeface="Arial" charset="0"/>
              </a:rPr>
              <a:t> od obiteljskoga (18%)</a:t>
            </a:r>
          </a:p>
          <a:p>
            <a:pPr>
              <a:lnSpc>
                <a:spcPct val="150000"/>
              </a:lnSpc>
            </a:pPr>
            <a:r>
              <a:rPr lang="hr-HR" altLang="x-none" sz="2200" dirty="0">
                <a:latin typeface="Arial" charset="0"/>
                <a:ea typeface="Arial" charset="0"/>
                <a:cs typeface="Arial" charset="0"/>
              </a:rPr>
              <a:t>Strani jezik (njemački, engleski) jednako omiljen kao obiteljski</a:t>
            </a:r>
          </a:p>
          <a:p>
            <a:pPr>
              <a:buFont typeface="Wingdings 3" charset="2"/>
              <a:buNone/>
            </a:pPr>
            <a:endParaRPr lang="hr-HR" altLang="x-none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86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a-IN" sz="28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Tijek izlaganja</a:t>
            </a:r>
            <a:endParaRPr lang="en-US" sz="2800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6371" y="1189973"/>
            <a:ext cx="7836190" cy="4221271"/>
          </a:xfrm>
        </p:spPr>
        <p:txBody>
          <a:bodyPr>
            <a:normAutofit/>
          </a:bodyPr>
          <a:lstStyle/>
          <a:p>
            <a:r>
              <a:rPr lang="hr-HR" dirty="0">
                <a:latin typeface="Arial" charset="0"/>
                <a:ea typeface="Arial" charset="0"/>
                <a:cs typeface="Arial" charset="0"/>
              </a:rPr>
              <a:t>Z</a:t>
            </a:r>
            <a:r>
              <a:rPr lang="hr-HR" dirty="0" smtClean="0">
                <a:latin typeface="Arial" charset="0"/>
                <a:ea typeface="Arial" charset="0"/>
                <a:cs typeface="Arial" charset="0"/>
              </a:rPr>
              <a:t>ašto ova tema?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J</a:t>
            </a:r>
            <a:r>
              <a:rPr lang="hr-HR" dirty="0" err="1" smtClean="0">
                <a:latin typeface="Arial" charset="0"/>
                <a:ea typeface="Arial" charset="0"/>
                <a:cs typeface="Arial" charset="0"/>
              </a:rPr>
              <a:t>ezični</a:t>
            </a:r>
            <a:r>
              <a:rPr lang="hr-HR" dirty="0" smtClean="0">
                <a:latin typeface="Arial" charset="0"/>
                <a:ea typeface="Arial" charset="0"/>
                <a:cs typeface="Arial" charset="0"/>
              </a:rPr>
              <a:t> aspekt RPOO-a</a:t>
            </a:r>
          </a:p>
          <a:p>
            <a:pPr lvl="1"/>
            <a:r>
              <a:rPr lang="hr-HR" dirty="0" smtClean="0">
                <a:latin typeface="Arial" charset="0"/>
                <a:ea typeface="Arial" charset="0"/>
                <a:cs typeface="Arial" charset="0"/>
              </a:rPr>
              <a:t>Jezična raznolikost i hrvatski </a:t>
            </a:r>
            <a:r>
              <a:rPr lang="hr-HR" dirty="0">
                <a:latin typeface="Arial" charset="0"/>
                <a:ea typeface="Arial" charset="0"/>
                <a:cs typeface="Arial" charset="0"/>
              </a:rPr>
              <a:t>kao drugi </a:t>
            </a:r>
            <a:r>
              <a:rPr lang="hr-HR" dirty="0" smtClean="0">
                <a:latin typeface="Arial" charset="0"/>
                <a:ea typeface="Arial" charset="0"/>
                <a:cs typeface="Arial" charset="0"/>
              </a:rPr>
              <a:t>jezik</a:t>
            </a:r>
            <a:endParaRPr lang="ta-IN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err="1">
                <a:latin typeface="Arial" charset="0"/>
                <a:ea typeface="Arial" charset="0"/>
                <a:cs typeface="Arial" charset="0"/>
                <a:sym typeface="Wingdings"/>
              </a:rPr>
              <a:t>Višejezičnost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Wingdings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  <a:sym typeface="Wingdings"/>
              </a:rPr>
              <a:t>kao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Wingdings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  <a:sym typeface="Wingdings"/>
              </a:rPr>
              <a:t>pristup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Wingdings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  <a:sym typeface="Wingdings"/>
              </a:rPr>
              <a:t>jezičnoj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Wingdings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  <a:sym typeface="Wingdings"/>
              </a:rPr>
              <a:t>sastavnici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Wingdings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  <a:sym typeface="Wingdings"/>
              </a:rPr>
              <a:t>obrazovanja</a:t>
            </a:r>
            <a:endParaRPr lang="en-US" dirty="0">
              <a:latin typeface="Arial" charset="0"/>
              <a:ea typeface="Arial" charset="0"/>
              <a:cs typeface="Arial" charset="0"/>
              <a:sym typeface="Wingdings"/>
            </a:endParaRPr>
          </a:p>
          <a:p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Prilike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zazovi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hr-HR" dirty="0" smtClean="0">
                <a:latin typeface="Arial" charset="0"/>
                <a:ea typeface="Arial" charset="0"/>
                <a:cs typeface="Arial" charset="0"/>
              </a:rPr>
              <a:t>ranoga i predškolskoga odgoja i obrazovanja u radu s inojezičnim govornicima hrvatskoga 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</a:t>
            </a:r>
            <a:r>
              <a:rPr lang="hr-HR" dirty="0" err="1" smtClean="0">
                <a:latin typeface="Arial" charset="0"/>
                <a:ea typeface="Arial" charset="0"/>
                <a:cs typeface="Arial" charset="0"/>
              </a:rPr>
              <a:t>zvori</a:t>
            </a:r>
            <a:r>
              <a:rPr lang="hr-HR" dirty="0" smtClean="0">
                <a:latin typeface="Arial" charset="0"/>
                <a:ea typeface="Arial" charset="0"/>
                <a:cs typeface="Arial" charset="0"/>
              </a:rPr>
              <a:t> za pripremu u radu </a:t>
            </a:r>
          </a:p>
        </p:txBody>
      </p:sp>
    </p:spTree>
    <p:extLst>
      <p:ext uri="{BB962C8B-B14F-4D97-AF65-F5344CB8AC3E}">
        <p14:creationId xmlns:p14="http://schemas.microsoft.com/office/powerpoint/2010/main" val="138918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Prilike</a:t>
            </a:r>
            <a:r>
              <a:rPr lang="en-US" dirty="0" smtClean="0">
                <a:solidFill>
                  <a:srgbClr val="0070C0"/>
                </a:solidFill>
              </a:rPr>
              <a:t> RPOO-a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</a:t>
            </a:r>
            <a:r>
              <a:rPr lang="en-US" dirty="0" err="1" smtClean="0"/>
              <a:t>omoći</a:t>
            </a:r>
            <a:r>
              <a:rPr lang="en-US" dirty="0" smtClean="0"/>
              <a:t> </a:t>
            </a:r>
            <a:r>
              <a:rPr lang="en-US" dirty="0" err="1" smtClean="0"/>
              <a:t>djeci</a:t>
            </a:r>
            <a:r>
              <a:rPr lang="en-US" dirty="0" smtClean="0"/>
              <a:t> da </a:t>
            </a:r>
            <a:r>
              <a:rPr lang="en-US" dirty="0" err="1" smtClean="0"/>
              <a:t>izgrade</a:t>
            </a:r>
            <a:r>
              <a:rPr lang="en-US" dirty="0" smtClean="0"/>
              <a:t> </a:t>
            </a:r>
            <a:r>
              <a:rPr lang="en-US" dirty="0" err="1" smtClean="0"/>
              <a:t>pozitivnu</a:t>
            </a:r>
            <a:r>
              <a:rPr lang="en-US" dirty="0" smtClean="0"/>
              <a:t> </a:t>
            </a:r>
            <a:r>
              <a:rPr lang="en-US" dirty="0" err="1" smtClean="0"/>
              <a:t>sliku</a:t>
            </a:r>
            <a:r>
              <a:rPr lang="en-US" dirty="0" smtClean="0"/>
              <a:t> o </a:t>
            </a:r>
            <a:r>
              <a:rPr lang="en-US" dirty="0" err="1" smtClean="0"/>
              <a:t>sebi</a:t>
            </a:r>
            <a:r>
              <a:rPr lang="en-US" dirty="0" smtClean="0"/>
              <a:t> (</a:t>
            </a:r>
            <a:r>
              <a:rPr lang="en-US" dirty="0" err="1" smtClean="0"/>
              <a:t>posebice</a:t>
            </a:r>
            <a:r>
              <a:rPr lang="en-US" dirty="0" smtClean="0"/>
              <a:t> s </a:t>
            </a:r>
            <a:r>
              <a:rPr lang="en-US" dirty="0" err="1" smtClean="0"/>
              <a:t>obzirom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jezični</a:t>
            </a:r>
            <a:r>
              <a:rPr lang="en-US" dirty="0" smtClean="0"/>
              <a:t> </a:t>
            </a:r>
            <a:r>
              <a:rPr lang="en-US" dirty="0" err="1" smtClean="0"/>
              <a:t>identitet</a:t>
            </a:r>
            <a:r>
              <a:rPr lang="en-US" dirty="0" smtClean="0"/>
              <a:t>)</a:t>
            </a:r>
          </a:p>
          <a:p>
            <a:r>
              <a:rPr lang="en-US" dirty="0" err="1"/>
              <a:t>o</a:t>
            </a:r>
            <a:r>
              <a:rPr lang="en-US" dirty="0" err="1" smtClean="0"/>
              <a:t>mogućiti</a:t>
            </a:r>
            <a:r>
              <a:rPr lang="en-US" dirty="0" smtClean="0"/>
              <a:t> </a:t>
            </a:r>
            <a:r>
              <a:rPr lang="en-US" dirty="0" err="1" smtClean="0"/>
              <a:t>djeci</a:t>
            </a:r>
            <a:r>
              <a:rPr lang="en-US" dirty="0" smtClean="0"/>
              <a:t> da </a:t>
            </a:r>
            <a:r>
              <a:rPr lang="en-US" dirty="0" err="1" smtClean="0"/>
              <a:t>razviju</a:t>
            </a:r>
            <a:r>
              <a:rPr lang="en-US" dirty="0" smtClean="0"/>
              <a:t> </a:t>
            </a:r>
            <a:r>
              <a:rPr lang="en-US" dirty="0" err="1" smtClean="0"/>
              <a:t>višejezični</a:t>
            </a:r>
            <a:r>
              <a:rPr lang="en-US" dirty="0" smtClean="0"/>
              <a:t> </a:t>
            </a:r>
            <a:r>
              <a:rPr lang="en-US" dirty="0" err="1" smtClean="0"/>
              <a:t>identitet</a:t>
            </a:r>
            <a:r>
              <a:rPr lang="en-US" dirty="0" smtClean="0"/>
              <a:t> (</a:t>
            </a:r>
            <a:r>
              <a:rPr lang="en-US" i="1" dirty="0" err="1" smtClean="0"/>
              <a:t>govornik</a:t>
            </a:r>
            <a:r>
              <a:rPr lang="en-US" i="1" dirty="0" smtClean="0"/>
              <a:t> </a:t>
            </a:r>
            <a:r>
              <a:rPr lang="en-US" i="1" dirty="0" err="1" smtClean="0"/>
              <a:t>sam</a:t>
            </a:r>
            <a:r>
              <a:rPr lang="en-US" i="1" dirty="0" smtClean="0"/>
              <a:t> </a:t>
            </a:r>
            <a:r>
              <a:rPr lang="en-US" i="1" dirty="0" err="1" smtClean="0"/>
              <a:t>dva</a:t>
            </a:r>
            <a:r>
              <a:rPr lang="en-US" i="1" dirty="0" smtClean="0"/>
              <a:t> </a:t>
            </a:r>
            <a:r>
              <a:rPr lang="en-US" i="1" dirty="0" err="1" smtClean="0"/>
              <a:t>jezika</a:t>
            </a:r>
            <a:r>
              <a:rPr lang="en-US" i="1" dirty="0" smtClean="0"/>
              <a:t>, </a:t>
            </a:r>
            <a:r>
              <a:rPr lang="en-US" i="1" dirty="0" err="1" smtClean="0"/>
              <a:t>osjećam</a:t>
            </a:r>
            <a:r>
              <a:rPr lang="en-US" i="1" dirty="0" smtClean="0"/>
              <a:t> se dobro </a:t>
            </a:r>
            <a:r>
              <a:rPr lang="en-US" i="1" dirty="0" err="1" smtClean="0"/>
              <a:t>kad</a:t>
            </a:r>
            <a:r>
              <a:rPr lang="en-US" i="1" dirty="0" smtClean="0"/>
              <a:t> se </a:t>
            </a:r>
            <a:r>
              <a:rPr lang="en-US" i="1" dirty="0" err="1" smtClean="0"/>
              <a:t>služim</a:t>
            </a:r>
            <a:r>
              <a:rPr lang="en-US" i="1" dirty="0" smtClean="0"/>
              <a:t> s </a:t>
            </a:r>
            <a:r>
              <a:rPr lang="en-US" i="1" dirty="0" err="1" smtClean="0"/>
              <a:t>oba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76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868" y="150312"/>
            <a:ext cx="7704667" cy="723013"/>
          </a:xfrm>
        </p:spPr>
        <p:txBody>
          <a:bodyPr>
            <a:normAutofit/>
          </a:bodyPr>
          <a:lstStyle/>
          <a:p>
            <a:pPr algn="l"/>
            <a:r>
              <a:rPr lang="hr-HR" sz="28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Jezik kao medij socijalizacije</a:t>
            </a:r>
            <a:endParaRPr lang="en-US" sz="2800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406" y="1064712"/>
            <a:ext cx="8467594" cy="5793288"/>
          </a:xfrm>
        </p:spPr>
        <p:txBody>
          <a:bodyPr>
            <a:normAutofit lnSpcReduction="10000"/>
          </a:bodyPr>
          <a:lstStyle/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d</a:t>
            </a:r>
            <a:r>
              <a:rPr lang="hr-HR" dirty="0" err="1" smtClean="0">
                <a:latin typeface="Arial" charset="0"/>
                <a:ea typeface="Arial" charset="0"/>
                <a:cs typeface="Arial" charset="0"/>
              </a:rPr>
              <a:t>ruštvene</a:t>
            </a:r>
            <a:r>
              <a:rPr lang="hr-HR" dirty="0" smtClean="0">
                <a:latin typeface="Arial" charset="0"/>
                <a:ea typeface="Arial" charset="0"/>
                <a:cs typeface="Arial" charset="0"/>
              </a:rPr>
              <a:t> veze uspostavljamo jezikom 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hr-HR" dirty="0" smtClean="0">
              <a:latin typeface="Arial" charset="0"/>
              <a:ea typeface="Arial" charset="0"/>
              <a:cs typeface="Arial" charset="0"/>
            </a:endParaRP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n</a:t>
            </a:r>
            <a:r>
              <a:rPr lang="hr-HR" dirty="0" err="1" smtClean="0">
                <a:latin typeface="Arial" charset="0"/>
                <a:ea typeface="Arial" charset="0"/>
                <a:cs typeface="Arial" charset="0"/>
              </a:rPr>
              <a:t>emogućnost</a:t>
            </a:r>
            <a:r>
              <a:rPr lang="hr-HR" dirty="0" smtClean="0">
                <a:latin typeface="Arial" charset="0"/>
                <a:ea typeface="Arial" charset="0"/>
                <a:cs typeface="Arial" charset="0"/>
              </a:rPr>
              <a:t> komunikacije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hr-HR" dirty="0" smtClean="0">
                <a:latin typeface="Arial" charset="0"/>
                <a:ea typeface="Arial" charset="0"/>
                <a:cs typeface="Arial" charset="0"/>
              </a:rPr>
              <a:t> nemogućnost uspostavljanja društvenih odnosa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j</a:t>
            </a:r>
            <a:r>
              <a:rPr lang="hr-HR" dirty="0" err="1">
                <a:latin typeface="Arial" charset="0"/>
                <a:ea typeface="Arial" charset="0"/>
                <a:cs typeface="Arial" charset="0"/>
              </a:rPr>
              <a:t>ezik</a:t>
            </a:r>
            <a:r>
              <a:rPr lang="hr-HR" dirty="0">
                <a:latin typeface="Arial" charset="0"/>
                <a:ea typeface="Arial" charset="0"/>
                <a:cs typeface="Arial" charset="0"/>
              </a:rPr>
              <a:t> je način uspostavljanja društvenoga identiteta </a:t>
            </a:r>
            <a:r>
              <a:rPr lang="mr-IN" dirty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hr-HR" dirty="0">
                <a:latin typeface="Arial" charset="0"/>
                <a:ea typeface="Arial" charset="0"/>
                <a:cs typeface="Arial" charset="0"/>
              </a:rPr>
              <a:t> (skupina kojoj pripadamo</a:t>
            </a:r>
            <a:r>
              <a:rPr lang="hr-HR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hr-HR" dirty="0" smtClean="0">
              <a:latin typeface="Arial" charset="0"/>
              <a:ea typeface="Arial" charset="0"/>
              <a:cs typeface="Arial" charset="0"/>
            </a:endParaRP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važnost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za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kasnije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razine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obrazovanja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: </a:t>
            </a:r>
            <a:endParaRPr lang="hr-HR" dirty="0">
              <a:latin typeface="Arial" charset="0"/>
              <a:ea typeface="Arial" charset="0"/>
              <a:cs typeface="Arial" charset="0"/>
            </a:endParaRP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lvl="1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</a:t>
            </a:r>
            <a:r>
              <a:rPr lang="hr-HR" dirty="0" err="1" smtClean="0">
                <a:latin typeface="Arial" charset="0"/>
                <a:ea typeface="Arial" charset="0"/>
                <a:cs typeface="Arial" charset="0"/>
              </a:rPr>
              <a:t>ruštvena</a:t>
            </a:r>
            <a:r>
              <a:rPr lang="hr-HR" dirty="0" smtClean="0">
                <a:latin typeface="Arial" charset="0"/>
                <a:ea typeface="Arial" charset="0"/>
                <a:cs typeface="Arial" charset="0"/>
              </a:rPr>
              <a:t> prihvaćenost inojezične djece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hr-HR" dirty="0" smtClean="0">
                <a:latin typeface="Arial" charset="0"/>
                <a:ea typeface="Arial" charset="0"/>
                <a:cs typeface="Arial" charset="0"/>
              </a:rPr>
              <a:t> dojam o jeziku (i o sebi)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hr-HR" sz="2000" dirty="0">
              <a:latin typeface="Arial" charset="0"/>
              <a:ea typeface="Arial" charset="0"/>
              <a:cs typeface="Arial" charset="0"/>
            </a:endParaRPr>
          </a:p>
          <a:p>
            <a:pPr lvl="1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 err="1"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usvajanje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drugoga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jezika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utječe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lvl="2">
              <a:buFont typeface="Arial" charset="0"/>
              <a:buChar char="•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ta-IN" sz="1800" dirty="0" err="1" smtClean="0">
                <a:latin typeface="Arial" charset="0"/>
                <a:ea typeface="Arial" charset="0"/>
                <a:cs typeface="Arial" charset="0"/>
              </a:rPr>
              <a:t>tav</a:t>
            </a:r>
            <a:r>
              <a:rPr lang="ta-IN" sz="1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a-IN" sz="1800" dirty="0" err="1">
                <a:latin typeface="Arial" charset="0"/>
                <a:ea typeface="Arial" charset="0"/>
                <a:cs typeface="Arial" charset="0"/>
              </a:rPr>
              <a:t>prema</a:t>
            </a:r>
            <a:r>
              <a:rPr lang="ta-IN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hr-HR" sz="1800" dirty="0" smtClean="0">
                <a:latin typeface="Arial" charset="0"/>
                <a:ea typeface="Arial" charset="0"/>
                <a:cs typeface="Arial" charset="0"/>
              </a:rPr>
              <a:t>materinskome jeziku i vlastitoj kulturi</a:t>
            </a:r>
            <a:endParaRPr lang="ta-IN" sz="1800" dirty="0">
              <a:latin typeface="Arial" charset="0"/>
              <a:ea typeface="Arial" charset="0"/>
              <a:cs typeface="Arial" charset="0"/>
            </a:endParaRPr>
          </a:p>
          <a:p>
            <a:pPr lvl="2">
              <a:buFont typeface="Arial" charset="0"/>
              <a:buChar char="•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hr-HR" sz="1800" dirty="0" err="1" smtClean="0">
                <a:latin typeface="Arial" charset="0"/>
                <a:ea typeface="Arial" charset="0"/>
                <a:cs typeface="Arial" charset="0"/>
              </a:rPr>
              <a:t>tav</a:t>
            </a:r>
            <a:r>
              <a:rPr lang="hr-HR" sz="1800" dirty="0" smtClean="0">
                <a:latin typeface="Arial" charset="0"/>
                <a:ea typeface="Arial" charset="0"/>
                <a:cs typeface="Arial" charset="0"/>
              </a:rPr>
              <a:t> prema inome jeziku</a:t>
            </a:r>
          </a:p>
          <a:p>
            <a:pPr lvl="1">
              <a:buFont typeface="Arial" charset="0"/>
              <a:buChar char="•"/>
            </a:pPr>
            <a:endParaRPr lang="hr-HR" sz="1600" i="1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98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07" y="202020"/>
            <a:ext cx="7704667" cy="42428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solidFill>
                  <a:srgbClr val="0070C0"/>
                </a:solidFill>
              </a:rPr>
              <a:t>Primjer</a:t>
            </a:r>
            <a:r>
              <a:rPr lang="en-US" dirty="0" smtClean="0">
                <a:solidFill>
                  <a:srgbClr val="0070C0"/>
                </a:solidFill>
              </a:rPr>
              <a:t> 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452" y="799773"/>
            <a:ext cx="8204548" cy="5857811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ta-IN" altLang="en-US" sz="1800" dirty="0" smtClean="0">
                <a:ea typeface="ＭＳ Ｐゴシック" charset="-128"/>
              </a:rPr>
              <a:t>“</a:t>
            </a:r>
            <a:r>
              <a:rPr lang="hr-HR" altLang="x-none" sz="1800" dirty="0" smtClean="0">
                <a:ea typeface="ＭＳ Ｐゴシック" charset="-128"/>
              </a:rPr>
              <a:t>Bio </a:t>
            </a:r>
            <a:r>
              <a:rPr lang="hr-HR" altLang="x-none" sz="1800" dirty="0">
                <a:ea typeface="ＭＳ Ｐゴシック" charset="-128"/>
              </a:rPr>
              <a:t>sam rođen u Rusiji i živio sam tamo do 11 godine, a poslije je počelo nešto strašno: po ljeti smo putovali u Hrvatsku autom, moja mama, tata, moj brat, sestra i ja. Šest dana smo putovali. Kad smo svi došli u Hrvatsku, ja sam odlazio u </a:t>
            </a:r>
            <a:r>
              <a:rPr lang="hr-HR" altLang="x-none" sz="1800" dirty="0" err="1">
                <a:ea typeface="ＭＳ Ｐゴシック" charset="-128"/>
              </a:rPr>
              <a:t>wc</a:t>
            </a:r>
            <a:r>
              <a:rPr lang="hr-HR" altLang="x-none" sz="1800" dirty="0">
                <a:ea typeface="ＭＳ Ｐゴシック" charset="-128"/>
              </a:rPr>
              <a:t> svakih pet minuta. Sad sam razumio da je to bio </a:t>
            </a:r>
            <a:r>
              <a:rPr lang="hr-HR" altLang="x-none" sz="1800" dirty="0" err="1">
                <a:ea typeface="ＭＳ Ｐゴシック" charset="-128"/>
              </a:rPr>
              <a:t>stress</a:t>
            </a:r>
            <a:r>
              <a:rPr lang="hr-HR" altLang="x-none" sz="1800" dirty="0">
                <a:ea typeface="ＭＳ Ｐゴシック" charset="-128"/>
              </a:rPr>
              <a:t>. Sve vrijeme sam mislio da to je samo neki strašan san, ali nikada nije završavao. Vrijeme je išlo, ljeto se završilo, a ja sam išao u talijansku školu. Pao sam razred zbog toga što nisam znao jezik. Opet sam bio u 4 razredu. </a:t>
            </a:r>
            <a:r>
              <a:rPr lang="hr-HR" altLang="x-none" sz="18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Našao sam prijatelje, ali sve jedno nisam vjerovao da to je sve istina. </a:t>
            </a:r>
            <a:r>
              <a:rPr lang="hr-HR" altLang="x-none" sz="1800" dirty="0">
                <a:ea typeface="ＭＳ Ｐゴシック" charset="-128"/>
              </a:rPr>
              <a:t>Dolazile su kod mene učiteljice iz talijanskog ili iz hrvatskog. Imao sam dobre ocijene: petice i četvorke. </a:t>
            </a:r>
            <a:r>
              <a:rPr lang="hr-HR" altLang="x-none" sz="18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Zezali su me neki dječaci iz </a:t>
            </a:r>
            <a:r>
              <a:rPr lang="hr-HR" altLang="x-none" sz="18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trečeg</a:t>
            </a:r>
            <a:r>
              <a:rPr lang="hr-HR" altLang="x-none" sz="18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ta-IN" altLang="x-none" sz="18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i</a:t>
            </a:r>
            <a:r>
              <a:rPr lang="ta-IN" altLang="x-none" sz="18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hr-HR" altLang="x-none" sz="18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drugog razreda, ponekad sam ih </a:t>
            </a:r>
            <a:r>
              <a:rPr lang="ta-IN" altLang="x-none" sz="1800" dirty="0" err="1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i</a:t>
            </a:r>
            <a:r>
              <a:rPr lang="ta-IN" altLang="x-none" sz="18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hr-HR" altLang="x-none" sz="18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tukao kad bi mi se rugali.</a:t>
            </a:r>
            <a:r>
              <a:rPr lang="ta-IN" altLang="x-none" sz="18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hr-HR" altLang="x-none" sz="18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Ovu prvu godinu u Hrvatskoj sam preživio. </a:t>
            </a:r>
            <a:r>
              <a:rPr lang="hr-HR" altLang="x-none" sz="1800" dirty="0">
                <a:ea typeface="ＭＳ Ｐゴシック" charset="-128"/>
              </a:rPr>
              <a:t>Puno sam sanjao o Rusiju. </a:t>
            </a:r>
            <a:r>
              <a:rPr lang="ta-IN" altLang="x-none" sz="1800" dirty="0">
                <a:ea typeface="ＭＳ Ｐゴシック" charset="-128"/>
              </a:rPr>
              <a:t>(...) </a:t>
            </a:r>
            <a:r>
              <a:rPr lang="hr-HR" altLang="x-none" sz="1800" dirty="0">
                <a:ea typeface="ＭＳ Ｐゴシック" charset="-128"/>
              </a:rPr>
              <a:t>I zadnje što ću reći da </a:t>
            </a:r>
            <a:r>
              <a:rPr lang="hr-HR" altLang="x-none" sz="1800" dirty="0" smtClean="0">
                <a:ea typeface="ＭＳ Ｐゴシック" charset="-128"/>
              </a:rPr>
              <a:t>i </a:t>
            </a:r>
            <a:r>
              <a:rPr lang="hr-HR" altLang="x-none" sz="1800" dirty="0">
                <a:ea typeface="ＭＳ Ｐゴシック" charset="-128"/>
              </a:rPr>
              <a:t>sad ne razumijem kako se to dogodilo da smo preselili i </a:t>
            </a:r>
            <a:r>
              <a:rPr lang="hr-HR" altLang="x-none" sz="18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ne znam kad će Hrvatska postati pravi dom</a:t>
            </a:r>
            <a:r>
              <a:rPr lang="ta-IN" altLang="x-none" sz="1800" dirty="0" smtClean="0">
                <a:ea typeface="ＭＳ Ｐゴシック" charset="-128"/>
              </a:rPr>
              <a:t>...</a:t>
            </a:r>
            <a:r>
              <a:rPr lang="ta-IN" altLang="en-US" sz="1800" dirty="0" smtClean="0">
                <a:ea typeface="ＭＳ Ｐゴシック" charset="-128"/>
              </a:rPr>
              <a:t>”</a:t>
            </a:r>
            <a:endParaRPr lang="en-US" altLang="ja-JP" sz="18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85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Prilike</a:t>
            </a:r>
            <a:r>
              <a:rPr lang="en-US" dirty="0" smtClean="0">
                <a:solidFill>
                  <a:srgbClr val="0070C0"/>
                </a:solidFill>
              </a:rPr>
              <a:t> RPOO-a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pomoći</a:t>
            </a:r>
            <a:r>
              <a:rPr lang="en-US" dirty="0" smtClean="0"/>
              <a:t> </a:t>
            </a:r>
            <a:r>
              <a:rPr lang="en-US" dirty="0" err="1" smtClean="0"/>
              <a:t>djeci</a:t>
            </a:r>
            <a:r>
              <a:rPr lang="en-US" dirty="0" smtClean="0"/>
              <a:t> da </a:t>
            </a:r>
            <a:r>
              <a:rPr lang="en-US" dirty="0" err="1" smtClean="0"/>
              <a:t>izgrade</a:t>
            </a:r>
            <a:r>
              <a:rPr lang="en-US" dirty="0" smtClean="0"/>
              <a:t> </a:t>
            </a:r>
            <a:r>
              <a:rPr lang="en-US" dirty="0" err="1" smtClean="0"/>
              <a:t>pozitivnu</a:t>
            </a:r>
            <a:r>
              <a:rPr lang="en-US" dirty="0" smtClean="0"/>
              <a:t> </a:t>
            </a:r>
            <a:r>
              <a:rPr lang="en-US" dirty="0" err="1" smtClean="0"/>
              <a:t>sliku</a:t>
            </a:r>
            <a:r>
              <a:rPr lang="en-US" dirty="0" smtClean="0"/>
              <a:t> o </a:t>
            </a:r>
            <a:r>
              <a:rPr lang="en-US" dirty="0" err="1" smtClean="0"/>
              <a:t>sebi</a:t>
            </a:r>
            <a:r>
              <a:rPr lang="en-US" dirty="0" smtClean="0"/>
              <a:t> (</a:t>
            </a:r>
            <a:r>
              <a:rPr lang="en-US" dirty="0" err="1" smtClean="0"/>
              <a:t>posebice</a:t>
            </a:r>
            <a:r>
              <a:rPr lang="en-US" dirty="0" smtClean="0"/>
              <a:t> s </a:t>
            </a:r>
            <a:r>
              <a:rPr lang="en-US" dirty="0" err="1" smtClean="0"/>
              <a:t>obzirom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jezični</a:t>
            </a:r>
            <a:r>
              <a:rPr lang="en-US" dirty="0" smtClean="0"/>
              <a:t> </a:t>
            </a:r>
            <a:r>
              <a:rPr lang="en-US" dirty="0" err="1" smtClean="0"/>
              <a:t>identitet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omogućiti</a:t>
            </a:r>
            <a:r>
              <a:rPr lang="en-US" dirty="0" smtClean="0"/>
              <a:t> </a:t>
            </a:r>
            <a:r>
              <a:rPr lang="en-US" dirty="0" err="1" smtClean="0"/>
              <a:t>djeci</a:t>
            </a:r>
            <a:r>
              <a:rPr lang="en-US" dirty="0" smtClean="0"/>
              <a:t> da </a:t>
            </a:r>
            <a:r>
              <a:rPr lang="en-US" dirty="0" err="1" smtClean="0"/>
              <a:t>razviju</a:t>
            </a:r>
            <a:r>
              <a:rPr lang="en-US" dirty="0" smtClean="0"/>
              <a:t> </a:t>
            </a:r>
            <a:r>
              <a:rPr lang="en-US" dirty="0" err="1" smtClean="0"/>
              <a:t>višejezični</a:t>
            </a:r>
            <a:r>
              <a:rPr lang="en-US" dirty="0" smtClean="0"/>
              <a:t> </a:t>
            </a:r>
            <a:r>
              <a:rPr lang="en-US" dirty="0" err="1" smtClean="0"/>
              <a:t>identitet</a:t>
            </a:r>
            <a:r>
              <a:rPr lang="en-US" dirty="0" smtClean="0"/>
              <a:t> (</a:t>
            </a:r>
            <a:r>
              <a:rPr lang="en-US" i="1" dirty="0" err="1" smtClean="0"/>
              <a:t>govornik</a:t>
            </a:r>
            <a:r>
              <a:rPr lang="en-US" i="1" dirty="0" smtClean="0"/>
              <a:t> </a:t>
            </a:r>
            <a:r>
              <a:rPr lang="en-US" i="1" dirty="0" err="1" smtClean="0"/>
              <a:t>sam</a:t>
            </a:r>
            <a:r>
              <a:rPr lang="en-US" i="1" dirty="0" smtClean="0"/>
              <a:t> </a:t>
            </a:r>
            <a:r>
              <a:rPr lang="en-US" i="1" dirty="0" err="1" smtClean="0"/>
              <a:t>dva</a:t>
            </a:r>
            <a:r>
              <a:rPr lang="en-US" i="1" dirty="0" smtClean="0"/>
              <a:t> </a:t>
            </a:r>
            <a:r>
              <a:rPr lang="en-US" i="1" dirty="0" err="1" smtClean="0"/>
              <a:t>jezika</a:t>
            </a:r>
            <a:r>
              <a:rPr lang="en-US" i="1" dirty="0" smtClean="0"/>
              <a:t>, </a:t>
            </a:r>
            <a:r>
              <a:rPr lang="en-US" i="1" dirty="0" err="1" smtClean="0"/>
              <a:t>osjećam</a:t>
            </a:r>
            <a:r>
              <a:rPr lang="en-US" i="1" dirty="0" smtClean="0"/>
              <a:t> se dobro </a:t>
            </a:r>
            <a:r>
              <a:rPr lang="en-US" i="1" dirty="0" err="1" smtClean="0"/>
              <a:t>kad</a:t>
            </a:r>
            <a:r>
              <a:rPr lang="en-US" i="1" dirty="0" smtClean="0"/>
              <a:t> se </a:t>
            </a:r>
            <a:r>
              <a:rPr lang="en-US" i="1" dirty="0" err="1" smtClean="0"/>
              <a:t>služim</a:t>
            </a:r>
            <a:r>
              <a:rPr lang="en-US" i="1" dirty="0" smtClean="0"/>
              <a:t> s </a:t>
            </a:r>
            <a:r>
              <a:rPr lang="en-US" i="1" dirty="0" err="1" smtClean="0"/>
              <a:t>oba</a:t>
            </a:r>
            <a:r>
              <a:rPr lang="en-US" dirty="0" smtClean="0"/>
              <a:t>)</a:t>
            </a:r>
          </a:p>
          <a:p>
            <a:r>
              <a:rPr lang="en-US" dirty="0" err="1"/>
              <a:t>p</a:t>
            </a:r>
            <a:r>
              <a:rPr lang="en-US" dirty="0" err="1" smtClean="0"/>
              <a:t>omoći</a:t>
            </a:r>
            <a:r>
              <a:rPr lang="en-US" dirty="0" smtClean="0"/>
              <a:t> </a:t>
            </a:r>
            <a:r>
              <a:rPr lang="en-US" dirty="0" err="1" smtClean="0"/>
              <a:t>djeci</a:t>
            </a:r>
            <a:r>
              <a:rPr lang="en-US" dirty="0" smtClean="0"/>
              <a:t> da se </a:t>
            </a:r>
            <a:r>
              <a:rPr lang="en-US" dirty="0" err="1" smtClean="0"/>
              <a:t>socijaliziraju</a:t>
            </a:r>
            <a:r>
              <a:rPr lang="en-US" dirty="0" smtClean="0"/>
              <a:t> bez </a:t>
            </a:r>
            <a:r>
              <a:rPr lang="en-US" dirty="0" err="1" smtClean="0"/>
              <a:t>obzira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razinu</a:t>
            </a:r>
            <a:r>
              <a:rPr lang="en-US" dirty="0" smtClean="0"/>
              <a:t> (ne)</a:t>
            </a:r>
            <a:r>
              <a:rPr lang="en-US" dirty="0" err="1" smtClean="0"/>
              <a:t>poznavanja</a:t>
            </a:r>
            <a:r>
              <a:rPr lang="en-US" dirty="0" smtClean="0"/>
              <a:t> </a:t>
            </a:r>
            <a:r>
              <a:rPr lang="en-US" dirty="0" err="1" smtClean="0"/>
              <a:t>hrvatskoga</a:t>
            </a:r>
            <a:r>
              <a:rPr lang="en-US" dirty="0" smtClean="0"/>
              <a:t> </a:t>
            </a:r>
            <a:r>
              <a:rPr lang="en-US" dirty="0" err="1" smtClean="0"/>
              <a:t>jezika</a:t>
            </a:r>
            <a:endParaRPr lang="en-US" dirty="0"/>
          </a:p>
          <a:p>
            <a:r>
              <a:rPr lang="en-US" dirty="0" err="1"/>
              <a:t>o</a:t>
            </a:r>
            <a:r>
              <a:rPr lang="en-US" dirty="0" err="1" smtClean="0"/>
              <a:t>mogućiti</a:t>
            </a:r>
            <a:r>
              <a:rPr lang="en-US" dirty="0" smtClean="0"/>
              <a:t> </a:t>
            </a:r>
            <a:r>
              <a:rPr lang="en-US" dirty="0" err="1" smtClean="0"/>
              <a:t>djeci</a:t>
            </a:r>
            <a:r>
              <a:rPr lang="en-US" dirty="0" smtClean="0"/>
              <a:t> da </a:t>
            </a:r>
            <a:r>
              <a:rPr lang="en-US" dirty="0" err="1" smtClean="0"/>
              <a:t>nauče</a:t>
            </a:r>
            <a:r>
              <a:rPr lang="en-US" dirty="0" smtClean="0"/>
              <a:t> </a:t>
            </a:r>
            <a:r>
              <a:rPr lang="en-US" dirty="0" err="1" smtClean="0"/>
              <a:t>hrvatski</a:t>
            </a:r>
            <a:r>
              <a:rPr lang="en-US" dirty="0" smtClean="0"/>
              <a:t> </a:t>
            </a:r>
            <a:r>
              <a:rPr lang="en-US" dirty="0" err="1" smtClean="0"/>
              <a:t>jezik</a:t>
            </a:r>
            <a:r>
              <a:rPr lang="en-US" dirty="0" smtClean="0"/>
              <a:t> </a:t>
            </a:r>
            <a:r>
              <a:rPr lang="en-US" dirty="0" err="1" smtClean="0"/>
              <a:t>kako</a:t>
            </a:r>
            <a:r>
              <a:rPr lang="en-US" dirty="0" smtClean="0"/>
              <a:t> bi se </a:t>
            </a:r>
            <a:r>
              <a:rPr lang="en-US" dirty="0" err="1" smtClean="0"/>
              <a:t>mogla</a:t>
            </a:r>
            <a:r>
              <a:rPr lang="en-US" dirty="0" smtClean="0"/>
              <a:t> </a:t>
            </a:r>
            <a:r>
              <a:rPr lang="en-US" dirty="0" err="1" smtClean="0"/>
              <a:t>razvijati</a:t>
            </a:r>
            <a:r>
              <a:rPr lang="en-US" dirty="0" smtClean="0"/>
              <a:t> </a:t>
            </a:r>
            <a:r>
              <a:rPr lang="en-US" dirty="0" err="1" smtClean="0"/>
              <a:t>društvene</a:t>
            </a:r>
            <a:r>
              <a:rPr lang="en-US" dirty="0" smtClean="0"/>
              <a:t> </a:t>
            </a:r>
            <a:r>
              <a:rPr lang="en-US" dirty="0" err="1" smtClean="0"/>
              <a:t>odnose</a:t>
            </a:r>
            <a:r>
              <a:rPr lang="en-US" dirty="0" smtClean="0"/>
              <a:t> u </a:t>
            </a:r>
            <a:r>
              <a:rPr lang="en-US" dirty="0" err="1" smtClean="0"/>
              <a:t>školi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5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868" y="150312"/>
            <a:ext cx="7704667" cy="723013"/>
          </a:xfrm>
        </p:spPr>
        <p:txBody>
          <a:bodyPr>
            <a:normAutofit/>
          </a:bodyPr>
          <a:lstStyle/>
          <a:p>
            <a:pPr algn="l"/>
            <a:r>
              <a:rPr lang="hr-HR" sz="28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Jezik kao medij učenja</a:t>
            </a:r>
            <a:endParaRPr lang="en-US" sz="2800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815" y="1027134"/>
            <a:ext cx="8444772" cy="4985359"/>
          </a:xfrm>
        </p:spPr>
        <p:txBody>
          <a:bodyPr>
            <a:normAutofit/>
          </a:bodyPr>
          <a:lstStyle/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algn="just">
              <a:lnSpc>
                <a:spcPct val="110000"/>
              </a:lnSpc>
            </a:pPr>
            <a:r>
              <a:rPr lang="hr-HR" dirty="0">
                <a:latin typeface="Arial" charset="0"/>
                <a:ea typeface="Arial" charset="0"/>
                <a:cs typeface="Arial" charset="0"/>
              </a:rPr>
              <a:t>Jezik – temelj obrazovanja jer se znanje jezikom stječe, prenosi i procjenjuje </a:t>
            </a:r>
            <a:r>
              <a:rPr lang="hr-HR" sz="220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hr-HR" sz="2200" dirty="0" err="1">
                <a:latin typeface="Arial" charset="0"/>
                <a:ea typeface="Arial" charset="0"/>
                <a:cs typeface="Arial" charset="0"/>
              </a:rPr>
              <a:t>Beacco</a:t>
            </a:r>
            <a:r>
              <a:rPr lang="hr-HR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hr-HR" sz="2200" dirty="0" err="1">
                <a:latin typeface="Arial" charset="0"/>
                <a:ea typeface="Arial" charset="0"/>
                <a:cs typeface="Arial" charset="0"/>
              </a:rPr>
              <a:t>et</a:t>
            </a:r>
            <a:r>
              <a:rPr lang="hr-HR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hr-HR" sz="2200" dirty="0" err="1">
                <a:latin typeface="Arial" charset="0"/>
                <a:ea typeface="Arial" charset="0"/>
                <a:cs typeface="Arial" charset="0"/>
              </a:rPr>
              <a:t>al</a:t>
            </a:r>
            <a:r>
              <a:rPr lang="hr-HR" sz="2200" dirty="0">
                <a:latin typeface="Arial" charset="0"/>
                <a:ea typeface="Arial" charset="0"/>
                <a:cs typeface="Arial" charset="0"/>
              </a:rPr>
              <a:t> 2010, </a:t>
            </a:r>
            <a:r>
              <a:rPr lang="hr-HR" sz="2200" dirty="0" err="1">
                <a:latin typeface="Arial" charset="0"/>
                <a:ea typeface="Arial" charset="0"/>
                <a:cs typeface="Arial" charset="0"/>
              </a:rPr>
              <a:t>Di</a:t>
            </a:r>
            <a:r>
              <a:rPr lang="hr-HR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hr-HR" sz="2200" dirty="0" err="1">
                <a:latin typeface="Arial" charset="0"/>
                <a:ea typeface="Arial" charset="0"/>
                <a:cs typeface="Arial" charset="0"/>
              </a:rPr>
              <a:t>Cerbo</a:t>
            </a:r>
            <a:r>
              <a:rPr lang="hr-HR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hr-HR" sz="2200" dirty="0" err="1">
                <a:latin typeface="Arial" charset="0"/>
                <a:ea typeface="Arial" charset="0"/>
                <a:cs typeface="Arial" charset="0"/>
              </a:rPr>
              <a:t>et</a:t>
            </a:r>
            <a:r>
              <a:rPr lang="hr-HR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hr-HR" sz="2200" dirty="0" err="1">
                <a:latin typeface="Arial" charset="0"/>
                <a:ea typeface="Arial" charset="0"/>
                <a:cs typeface="Arial" charset="0"/>
              </a:rPr>
              <a:t>al</a:t>
            </a:r>
            <a:r>
              <a:rPr lang="hr-HR" sz="2200" dirty="0">
                <a:latin typeface="Arial" charset="0"/>
                <a:ea typeface="Arial" charset="0"/>
                <a:cs typeface="Arial" charset="0"/>
              </a:rPr>
              <a:t> 2014</a:t>
            </a:r>
            <a:r>
              <a:rPr lang="hr-HR" sz="2200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Svijet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oko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sebe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spoznajemo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jezikom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o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njemu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razmišljamo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pomoću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jezika</a:t>
            </a:r>
            <a:endParaRPr lang="en-US" sz="22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200" dirty="0" err="1">
                <a:latin typeface="Arial" charset="0"/>
                <a:ea typeface="Arial" charset="0"/>
                <a:cs typeface="Arial" charset="0"/>
                <a:sym typeface="Wingdings"/>
              </a:rPr>
              <a:t>Jezik</a:t>
            </a:r>
            <a:r>
              <a:rPr lang="en-US" sz="2200" dirty="0">
                <a:latin typeface="Arial" charset="0"/>
                <a:ea typeface="Arial" charset="0"/>
                <a:cs typeface="Arial" charset="0"/>
                <a:sym typeface="Wingdings"/>
              </a:rPr>
              <a:t> </a:t>
            </a:r>
            <a:r>
              <a:rPr lang="en-US" sz="2200" dirty="0" err="1">
                <a:latin typeface="Arial" charset="0"/>
                <a:ea typeface="Arial" charset="0"/>
                <a:cs typeface="Arial" charset="0"/>
                <a:sym typeface="Wingdings"/>
              </a:rPr>
              <a:t>služi</a:t>
            </a:r>
            <a:r>
              <a:rPr lang="en-US" sz="2200" dirty="0">
                <a:latin typeface="Arial" charset="0"/>
                <a:ea typeface="Arial" charset="0"/>
                <a:cs typeface="Arial" charset="0"/>
                <a:sym typeface="Wingdings"/>
              </a:rPr>
              <a:t> </a:t>
            </a:r>
            <a:r>
              <a:rPr lang="en-US" sz="2200" dirty="0" err="1">
                <a:latin typeface="Arial" charset="0"/>
                <a:ea typeface="Arial" charset="0"/>
                <a:cs typeface="Arial" charset="0"/>
                <a:sym typeface="Wingdings"/>
              </a:rPr>
              <a:t>za</a:t>
            </a:r>
            <a:r>
              <a:rPr lang="en-US" sz="2200" dirty="0">
                <a:latin typeface="Arial" charset="0"/>
                <a:ea typeface="Arial" charset="0"/>
                <a:cs typeface="Arial" charset="0"/>
                <a:sym typeface="Wingdings"/>
              </a:rPr>
              <a:t> </a:t>
            </a:r>
            <a:r>
              <a:rPr lang="en-US" sz="2200" dirty="0" err="1">
                <a:latin typeface="Arial" charset="0"/>
                <a:ea typeface="Arial" charset="0"/>
                <a:cs typeface="Arial" charset="0"/>
                <a:sym typeface="Wingdings"/>
              </a:rPr>
              <a:t>prijenos</a:t>
            </a:r>
            <a:r>
              <a:rPr lang="en-US" sz="2200" dirty="0">
                <a:latin typeface="Arial" charset="0"/>
                <a:ea typeface="Arial" charset="0"/>
                <a:cs typeface="Arial" charset="0"/>
                <a:sym typeface="Wingdings"/>
              </a:rPr>
              <a:t> </a:t>
            </a:r>
            <a:r>
              <a:rPr lang="en-US" sz="2200" dirty="0" err="1">
                <a:latin typeface="Arial" charset="0"/>
                <a:ea typeface="Arial" charset="0"/>
                <a:cs typeface="Arial" charset="0"/>
                <a:sym typeface="Wingdings"/>
              </a:rPr>
              <a:t>znanja</a:t>
            </a:r>
            <a:r>
              <a:rPr lang="en-US" sz="2200" dirty="0">
                <a:latin typeface="Arial" charset="0"/>
                <a:ea typeface="Arial" charset="0"/>
                <a:cs typeface="Arial" charset="0"/>
                <a:sym typeface="Wingdings"/>
              </a:rPr>
              <a:t> </a:t>
            </a:r>
            <a:r>
              <a:rPr lang="en-US" sz="2200" dirty="0" err="1">
                <a:latin typeface="Arial" charset="0"/>
                <a:ea typeface="Arial" charset="0"/>
                <a:cs typeface="Arial" charset="0"/>
                <a:sym typeface="Wingdings"/>
              </a:rPr>
              <a:t>kao</a:t>
            </a:r>
            <a:r>
              <a:rPr lang="en-US" sz="2200" dirty="0">
                <a:latin typeface="Arial" charset="0"/>
                <a:ea typeface="Arial" charset="0"/>
                <a:cs typeface="Arial" charset="0"/>
                <a:sym typeface="Wingdings"/>
              </a:rPr>
              <a:t> </a:t>
            </a:r>
            <a:r>
              <a:rPr lang="en-US" sz="2200" dirty="0" err="1">
                <a:latin typeface="Arial" charset="0"/>
                <a:ea typeface="Arial" charset="0"/>
                <a:cs typeface="Arial" charset="0"/>
                <a:sym typeface="Wingdings"/>
              </a:rPr>
              <a:t>operacionalizacija</a:t>
            </a:r>
            <a:r>
              <a:rPr lang="en-US" sz="2200" dirty="0">
                <a:latin typeface="Arial" charset="0"/>
                <a:ea typeface="Arial" charset="0"/>
                <a:cs typeface="Arial" charset="0"/>
                <a:sym typeface="Wingdings"/>
              </a:rPr>
              <a:t> </a:t>
            </a:r>
            <a:r>
              <a:rPr lang="en-US" sz="2200" dirty="0" err="1">
                <a:latin typeface="Arial" charset="0"/>
                <a:ea typeface="Arial" charset="0"/>
                <a:cs typeface="Arial" charset="0"/>
                <a:sym typeface="Wingdings"/>
              </a:rPr>
              <a:t>znanja</a:t>
            </a:r>
            <a:r>
              <a:rPr lang="en-US" sz="2200" dirty="0">
                <a:latin typeface="Arial" charset="0"/>
                <a:ea typeface="Arial" charset="0"/>
                <a:cs typeface="Arial" charset="0"/>
                <a:sym typeface="Wingdings"/>
              </a:rPr>
              <a:t> </a:t>
            </a:r>
            <a:r>
              <a:rPr lang="en-US" sz="2200" dirty="0" err="1">
                <a:latin typeface="Arial" charset="0"/>
                <a:ea typeface="Arial" charset="0"/>
                <a:cs typeface="Arial" charset="0"/>
                <a:sym typeface="Wingdings"/>
              </a:rPr>
              <a:t>ili</a:t>
            </a:r>
            <a:r>
              <a:rPr lang="en-US" sz="2200" dirty="0">
                <a:latin typeface="Arial" charset="0"/>
                <a:ea typeface="Arial" charset="0"/>
                <a:cs typeface="Arial" charset="0"/>
                <a:sym typeface="Wingdings"/>
              </a:rPr>
              <a:t> </a:t>
            </a:r>
            <a:r>
              <a:rPr lang="en-US" sz="2200" dirty="0" err="1">
                <a:latin typeface="Arial" charset="0"/>
                <a:ea typeface="Arial" charset="0"/>
                <a:cs typeface="Arial" charset="0"/>
                <a:sym typeface="Wingdings"/>
              </a:rPr>
              <a:t>popularizacija</a:t>
            </a:r>
            <a:r>
              <a:rPr lang="en-US" sz="2200" dirty="0">
                <a:latin typeface="Arial" charset="0"/>
                <a:ea typeface="Arial" charset="0"/>
                <a:cs typeface="Arial" charset="0"/>
                <a:sym typeface="Wingdings"/>
              </a:rPr>
              <a:t> </a:t>
            </a:r>
            <a:r>
              <a:rPr lang="en-US" sz="2200" dirty="0" err="1">
                <a:latin typeface="Arial" charset="0"/>
                <a:ea typeface="Arial" charset="0"/>
                <a:cs typeface="Arial" charset="0"/>
                <a:sym typeface="Wingdings"/>
              </a:rPr>
              <a:t>znanja</a:t>
            </a:r>
            <a:endParaRPr lang="en-US" sz="2200" dirty="0">
              <a:latin typeface="Arial" charset="0"/>
              <a:ea typeface="Arial" charset="0"/>
              <a:cs typeface="Arial" charset="0"/>
              <a:sym typeface="Wingdings"/>
            </a:endParaRPr>
          </a:p>
          <a:p>
            <a:r>
              <a:rPr lang="en-US" sz="2200" dirty="0">
                <a:latin typeface="Arial" charset="0"/>
                <a:ea typeface="Arial" charset="0"/>
                <a:cs typeface="Arial" charset="0"/>
                <a:sym typeface="Wingdings"/>
              </a:rPr>
              <a:t>O tome </a:t>
            </a:r>
            <a:r>
              <a:rPr lang="en-US" sz="2200" dirty="0" err="1">
                <a:latin typeface="Arial" charset="0"/>
                <a:ea typeface="Arial" charset="0"/>
                <a:cs typeface="Arial" charset="0"/>
                <a:sym typeface="Wingdings"/>
              </a:rPr>
              <a:t>koliko</a:t>
            </a:r>
            <a:r>
              <a:rPr lang="en-US" sz="2200" dirty="0">
                <a:latin typeface="Arial" charset="0"/>
                <a:ea typeface="Arial" charset="0"/>
                <a:cs typeface="Arial" charset="0"/>
                <a:sym typeface="Wingdings"/>
              </a:rPr>
              <a:t> </a:t>
            </a:r>
            <a:r>
              <a:rPr lang="en-US" sz="2200" dirty="0" err="1">
                <a:latin typeface="Arial" charset="0"/>
                <a:ea typeface="Arial" charset="0"/>
                <a:cs typeface="Arial" charset="0"/>
                <a:sym typeface="Wingdings"/>
              </a:rPr>
              <a:t>netko</a:t>
            </a:r>
            <a:r>
              <a:rPr lang="en-US" sz="2200" dirty="0">
                <a:latin typeface="Arial" charset="0"/>
                <a:ea typeface="Arial" charset="0"/>
                <a:cs typeface="Arial" charset="0"/>
                <a:sym typeface="Wingdings"/>
              </a:rPr>
              <a:t> </a:t>
            </a:r>
            <a:r>
              <a:rPr lang="en-US" sz="2200" dirty="0" err="1">
                <a:latin typeface="Arial" charset="0"/>
                <a:ea typeface="Arial" charset="0"/>
                <a:cs typeface="Arial" charset="0"/>
                <a:sym typeface="Wingdings"/>
              </a:rPr>
              <a:t>zna</a:t>
            </a:r>
            <a:r>
              <a:rPr lang="en-US" sz="2200" dirty="0">
                <a:latin typeface="Arial" charset="0"/>
                <a:ea typeface="Arial" charset="0"/>
                <a:cs typeface="Arial" charset="0"/>
                <a:sym typeface="Wingdings"/>
              </a:rPr>
              <a:t> </a:t>
            </a:r>
            <a:r>
              <a:rPr lang="en-US" sz="2200" dirty="0" err="1">
                <a:latin typeface="Arial" charset="0"/>
                <a:ea typeface="Arial" charset="0"/>
                <a:cs typeface="Arial" charset="0"/>
                <a:sym typeface="Wingdings"/>
              </a:rPr>
              <a:t>procjenjujemo</a:t>
            </a:r>
            <a:r>
              <a:rPr lang="en-US" sz="2200" dirty="0">
                <a:latin typeface="Arial" charset="0"/>
                <a:ea typeface="Arial" charset="0"/>
                <a:cs typeface="Arial" charset="0"/>
                <a:sym typeface="Wingdings"/>
              </a:rPr>
              <a:t> </a:t>
            </a:r>
            <a:r>
              <a:rPr lang="en-US" sz="2200" dirty="0" err="1">
                <a:latin typeface="Arial" charset="0"/>
                <a:ea typeface="Arial" charset="0"/>
                <a:cs typeface="Arial" charset="0"/>
                <a:sym typeface="Wingdings"/>
              </a:rPr>
              <a:t>služeći</a:t>
            </a:r>
            <a:r>
              <a:rPr lang="en-US" sz="2200" dirty="0">
                <a:latin typeface="Arial" charset="0"/>
                <a:ea typeface="Arial" charset="0"/>
                <a:cs typeface="Arial" charset="0"/>
                <a:sym typeface="Wingdings"/>
              </a:rPr>
              <a:t> se </a:t>
            </a:r>
            <a:r>
              <a:rPr lang="en-US" sz="2200" dirty="0" err="1">
                <a:latin typeface="Arial" charset="0"/>
                <a:ea typeface="Arial" charset="0"/>
                <a:cs typeface="Arial" charset="0"/>
                <a:sym typeface="Wingdings"/>
              </a:rPr>
              <a:t>jezikom</a:t>
            </a:r>
            <a:r>
              <a:rPr lang="en-US" sz="2200" dirty="0">
                <a:latin typeface="Arial" charset="0"/>
                <a:ea typeface="Arial" charset="0"/>
                <a:cs typeface="Arial" charset="0"/>
                <a:sym typeface="Wingdings"/>
              </a:rPr>
              <a:t> </a:t>
            </a: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200" dirty="0" err="1" smtClean="0">
                <a:latin typeface="Arial" charset="0"/>
                <a:ea typeface="Arial" charset="0"/>
                <a:cs typeface="Arial" charset="0"/>
              </a:rPr>
              <a:t>Pisani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Arial" charset="0"/>
                <a:cs typeface="Arial" charset="0"/>
              </a:rPr>
              <a:t>jezik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Arial" charset="0"/>
                <a:cs typeface="Arial" charset="0"/>
              </a:rPr>
              <a:t>služi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Arial" charset="0"/>
                <a:cs typeface="Arial" charset="0"/>
              </a:rPr>
              <a:t>za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Arial" charset="0"/>
                <a:cs typeface="Arial" charset="0"/>
              </a:rPr>
              <a:t>očuvanje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Arial" charset="0"/>
                <a:cs typeface="Arial" charset="0"/>
              </a:rPr>
              <a:t>prijenos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Arial" charset="0"/>
                <a:cs typeface="Arial" charset="0"/>
              </a:rPr>
              <a:t>informacija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ea typeface="Arial" charset="0"/>
                <a:cs typeface="Arial" charset="0"/>
              </a:rPr>
              <a:t>znanja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>
                <a:latin typeface="Arial" charset="0"/>
                <a:ea typeface="Arial" charset="0"/>
                <a:cs typeface="Arial" charset="0"/>
                <a:sym typeface="Wingdings"/>
              </a:rPr>
              <a:t> </a:t>
            </a:r>
            <a:r>
              <a:rPr lang="en-US" sz="2200" dirty="0" err="1">
                <a:latin typeface="Arial" charset="0"/>
                <a:ea typeface="Arial" charset="0"/>
                <a:cs typeface="Arial" charset="0"/>
                <a:sym typeface="Wingdings"/>
              </a:rPr>
              <a:t>verbalna</a:t>
            </a:r>
            <a:r>
              <a:rPr lang="en-US" sz="2200" dirty="0">
                <a:latin typeface="Arial" charset="0"/>
                <a:ea typeface="Arial" charset="0"/>
                <a:cs typeface="Arial" charset="0"/>
                <a:sym typeface="Wingdings"/>
              </a:rPr>
              <a:t> </a:t>
            </a:r>
            <a:r>
              <a:rPr lang="en-US" sz="2200" dirty="0" err="1">
                <a:latin typeface="Arial" charset="0"/>
                <a:ea typeface="Arial" charset="0"/>
                <a:cs typeface="Arial" charset="0"/>
                <a:sym typeface="Wingdings"/>
              </a:rPr>
              <a:t>prezentacija</a:t>
            </a:r>
            <a:r>
              <a:rPr lang="en-US" sz="2200" dirty="0">
                <a:latin typeface="Arial" charset="0"/>
                <a:ea typeface="Arial" charset="0"/>
                <a:cs typeface="Arial" charset="0"/>
                <a:sym typeface="Wingdings"/>
              </a:rPr>
              <a:t> </a:t>
            </a:r>
            <a:r>
              <a:rPr lang="en-US" sz="2200" dirty="0" err="1">
                <a:latin typeface="Arial" charset="0"/>
                <a:ea typeface="Arial" charset="0"/>
                <a:cs typeface="Arial" charset="0"/>
                <a:sym typeface="Wingdings"/>
              </a:rPr>
              <a:t>znanja</a:t>
            </a:r>
            <a:r>
              <a:rPr lang="en-US" sz="2200" dirty="0">
                <a:latin typeface="Arial" charset="0"/>
                <a:ea typeface="Arial" charset="0"/>
                <a:cs typeface="Arial" charset="0"/>
                <a:sym typeface="Wingdings"/>
              </a:rPr>
              <a:t> </a:t>
            </a:r>
            <a:endParaRPr lang="en-US" sz="2200" dirty="0" smtClean="0">
              <a:latin typeface="Arial" charset="0"/>
              <a:ea typeface="Arial" charset="0"/>
              <a:cs typeface="Arial" charset="0"/>
              <a:sym typeface="Wingdings"/>
            </a:endParaRPr>
          </a:p>
          <a:p>
            <a:r>
              <a:rPr lang="en-US" sz="2200" dirty="0" err="1" smtClean="0">
                <a:latin typeface="Arial" charset="0"/>
                <a:ea typeface="Arial" charset="0"/>
                <a:cs typeface="Arial" charset="0"/>
                <a:sym typeface="Wingdings"/>
              </a:rPr>
              <a:t>Ovladati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  <a:sym typeface="Wingdings"/>
              </a:rPr>
              <a:t>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  <a:sym typeface="Wingdings"/>
              </a:rPr>
              <a:t>jezikom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  <a:sym typeface="Wingdings"/>
              </a:rPr>
              <a:t>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  <a:sym typeface="Wingdings"/>
              </a:rPr>
              <a:t>koji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  <a:sym typeface="Wingdings"/>
              </a:rPr>
              <a:t>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  <a:sym typeface="Wingdings"/>
              </a:rPr>
              <a:t>omogućuje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  <a:sym typeface="Wingdings"/>
              </a:rPr>
              <a:t> </a:t>
            </a:r>
            <a:r>
              <a:rPr lang="en-US" sz="2200" dirty="0" err="1" smtClean="0">
                <a:latin typeface="Arial" charset="0"/>
                <a:ea typeface="Arial" charset="0"/>
                <a:cs typeface="Arial" charset="0"/>
                <a:sym typeface="Wingdings"/>
              </a:rPr>
              <a:t>učenje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  <a:sym typeface="Wingdings"/>
              </a:rPr>
              <a:t> </a:t>
            </a:r>
            <a:endParaRPr lang="en-US" sz="2200" dirty="0">
              <a:latin typeface="Arial" charset="0"/>
              <a:ea typeface="Arial" charset="0"/>
              <a:cs typeface="Arial" charset="0"/>
              <a:sym typeface="Wingdings"/>
            </a:endParaRPr>
          </a:p>
          <a:p>
            <a:pPr algn="just">
              <a:lnSpc>
                <a:spcPct val="110000"/>
              </a:lnSpc>
            </a:pPr>
            <a:endParaRPr lang="hr-HR" sz="2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13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0000"/>
              </a:lnSpc>
            </a:pPr>
            <a:r>
              <a:rPr lang="hr-HR" dirty="0">
                <a:ea typeface="Arial" charset="0"/>
                <a:cs typeface="Arial" charset="0"/>
              </a:rPr>
              <a:t>Jezik – ključan preduvjet za </a:t>
            </a:r>
            <a:r>
              <a:rPr lang="hr-HR" dirty="0"/>
              <a:t>postizanje </a:t>
            </a:r>
            <a:r>
              <a:rPr lang="hr-HR" dirty="0">
                <a:solidFill>
                  <a:srgbClr val="0070C0"/>
                </a:solidFill>
              </a:rPr>
              <a:t>ravnopravnosti, kvalitete obrazovanja i obrazovnog uspjeha </a:t>
            </a:r>
            <a:r>
              <a:rPr lang="hr-HR" sz="2200" dirty="0"/>
              <a:t>(CM/REC 2014) </a:t>
            </a:r>
            <a:endParaRPr lang="hr-HR" sz="2200" dirty="0">
              <a:ea typeface="Arial" charset="0"/>
              <a:cs typeface="Arial" charset="0"/>
            </a:endParaRPr>
          </a:p>
          <a:p>
            <a:pPr lvl="1" algn="just">
              <a:lnSpc>
                <a:spcPct val="110000"/>
              </a:lnSpc>
            </a:pPr>
            <a:r>
              <a:rPr lang="hr-HR" dirty="0"/>
              <a:t>opći </a:t>
            </a:r>
            <a:r>
              <a:rPr lang="hr-HR" dirty="0" smtClean="0"/>
              <a:t>jezik koji omogućuje učenje (apstraktni pojmovi, složeni koncepti)</a:t>
            </a:r>
          </a:p>
          <a:p>
            <a:pPr lvl="1" algn="just">
              <a:lnSpc>
                <a:spcPct val="110000"/>
              </a:lnSpc>
            </a:pPr>
            <a:r>
              <a:rPr lang="hr-HR" dirty="0" smtClean="0"/>
              <a:t>termini</a:t>
            </a:r>
            <a:r>
              <a:rPr lang="hr-HR" dirty="0"/>
              <a:t>, funkcionalni stil određenoga područja (nastavnoga predmeta)</a:t>
            </a:r>
          </a:p>
          <a:p>
            <a:pPr algn="just">
              <a:lnSpc>
                <a:spcPct val="110000"/>
              </a:lnSpc>
            </a:pPr>
            <a:r>
              <a:rPr lang="en-US" dirty="0" smtClean="0"/>
              <a:t>P</a:t>
            </a:r>
            <a:r>
              <a:rPr lang="hr-HR" dirty="0" err="1" smtClean="0"/>
              <a:t>oznavanje</a:t>
            </a:r>
            <a:r>
              <a:rPr lang="hr-HR" dirty="0" smtClean="0"/>
              <a:t> jezika školovanja posebno je važno za učenike u nepovoljnom položaju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245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89286"/>
            <a:ext cx="4328903" cy="461239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Primjer</a:t>
            </a:r>
            <a:r>
              <a:rPr lang="en-US" dirty="0" smtClean="0"/>
              <a:t> </a:t>
            </a:r>
            <a:r>
              <a:rPr lang="en-US" sz="28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775994"/>
            <a:ext cx="5819500" cy="309454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r-HR" altLang="x-none" sz="2000" smtClean="0">
                <a:latin typeface="Arial" charset="0"/>
                <a:ea typeface="Arial" charset="0"/>
                <a:cs typeface="Arial" charset="0"/>
              </a:rPr>
              <a:t>Učenik govornik </a:t>
            </a:r>
            <a:r>
              <a:rPr lang="hr-HR" altLang="x-none" sz="2000" dirty="0" smtClean="0">
                <a:latin typeface="Arial" charset="0"/>
                <a:ea typeface="Arial" charset="0"/>
                <a:cs typeface="Arial" charset="0"/>
              </a:rPr>
              <a:t>mađarskoga J1</a:t>
            </a:r>
          </a:p>
          <a:p>
            <a:pPr>
              <a:buNone/>
            </a:pPr>
            <a:endParaRPr lang="hr-HR" altLang="x-none" sz="20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None/>
            </a:pPr>
            <a:r>
              <a:rPr lang="hr-HR" altLang="x-none" sz="2000" dirty="0" err="1" smtClean="0">
                <a:latin typeface="Arial" charset="0"/>
                <a:ea typeface="Arial" charset="0"/>
                <a:cs typeface="Arial" charset="0"/>
              </a:rPr>
              <a:t>Dejca</a:t>
            </a:r>
            <a:r>
              <a:rPr lang="hr-HR" altLang="x-none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hr-HR" altLang="x-none" sz="2000" dirty="0">
                <a:latin typeface="Arial" charset="0"/>
                <a:ea typeface="Arial" charset="0"/>
                <a:cs typeface="Arial" charset="0"/>
              </a:rPr>
              <a:t>su </a:t>
            </a:r>
            <a:r>
              <a:rPr lang="hr-HR" altLang="x-none" sz="2000" dirty="0" err="1">
                <a:latin typeface="Arial" charset="0"/>
                <a:ea typeface="Arial" charset="0"/>
                <a:cs typeface="Arial" charset="0"/>
              </a:rPr>
              <a:t>životinije</a:t>
            </a:r>
            <a:r>
              <a:rPr lang="hr-HR" altLang="x-none" sz="2000" dirty="0">
                <a:latin typeface="Arial" charset="0"/>
                <a:ea typeface="Arial" charset="0"/>
                <a:cs typeface="Arial" charset="0"/>
              </a:rPr>
              <a:t> slikali. </a:t>
            </a:r>
            <a:endParaRPr lang="en-US" altLang="x-none" sz="2000" dirty="0">
              <a:latin typeface="Arial" charset="0"/>
              <a:ea typeface="Arial" charset="0"/>
              <a:cs typeface="Arial" charset="0"/>
            </a:endParaRPr>
          </a:p>
          <a:p>
            <a:pPr>
              <a:buNone/>
            </a:pPr>
            <a:r>
              <a:rPr lang="hr-HR" altLang="x-none" sz="2000" dirty="0" smtClean="0">
                <a:latin typeface="Arial" charset="0"/>
                <a:ea typeface="Arial" charset="0"/>
                <a:cs typeface="Arial" charset="0"/>
              </a:rPr>
              <a:t>Vlatko </a:t>
            </a:r>
            <a:r>
              <a:rPr lang="hr-HR" altLang="x-none" sz="2000" dirty="0">
                <a:latin typeface="Arial" charset="0"/>
                <a:ea typeface="Arial" charset="0"/>
                <a:cs typeface="Arial" charset="0"/>
              </a:rPr>
              <a:t>je </a:t>
            </a:r>
            <a:r>
              <a:rPr lang="hr-HR" altLang="x-none" sz="2000" dirty="0" err="1">
                <a:latin typeface="Arial" charset="0"/>
                <a:ea typeface="Arial" charset="0"/>
                <a:cs typeface="Arial" charset="0"/>
              </a:rPr>
              <a:t>slilao</a:t>
            </a:r>
            <a:r>
              <a:rPr lang="hr-HR" altLang="x-none" sz="2000" dirty="0">
                <a:latin typeface="Arial" charset="0"/>
                <a:ea typeface="Arial" charset="0"/>
                <a:cs typeface="Arial" charset="0"/>
              </a:rPr>
              <a:t> klokan.</a:t>
            </a:r>
            <a:endParaRPr lang="en-US" altLang="x-none" sz="2000" dirty="0">
              <a:latin typeface="Arial" charset="0"/>
              <a:ea typeface="Arial" charset="0"/>
              <a:cs typeface="Arial" charset="0"/>
            </a:endParaRPr>
          </a:p>
          <a:p>
            <a:pPr>
              <a:buNone/>
            </a:pPr>
            <a:r>
              <a:rPr lang="hr-HR" altLang="x-none" sz="2000" dirty="0" smtClean="0">
                <a:latin typeface="Arial" charset="0"/>
                <a:ea typeface="Arial" charset="0"/>
                <a:cs typeface="Arial" charset="0"/>
              </a:rPr>
              <a:t>Vlatkovo </a:t>
            </a:r>
            <a:r>
              <a:rPr lang="hr-HR" altLang="x-none" sz="2000" dirty="0">
                <a:latin typeface="Arial" charset="0"/>
                <a:ea typeface="Arial" charset="0"/>
                <a:cs typeface="Arial" charset="0"/>
              </a:rPr>
              <a:t>slika je bila i mokar.</a:t>
            </a:r>
            <a:endParaRPr lang="en-US" altLang="x-none" sz="2000" dirty="0">
              <a:latin typeface="Arial" charset="0"/>
              <a:ea typeface="Arial" charset="0"/>
              <a:cs typeface="Arial" charset="0"/>
            </a:endParaRPr>
          </a:p>
          <a:p>
            <a:pPr>
              <a:buNone/>
            </a:pPr>
            <a:r>
              <a:rPr lang="hr-HR" altLang="x-none" sz="2000" dirty="0" err="1" smtClean="0">
                <a:latin typeface="Arial" charset="0"/>
                <a:ea typeface="Arial" charset="0"/>
                <a:cs typeface="Arial" charset="0"/>
              </a:rPr>
              <a:t>Klaokan</a:t>
            </a:r>
            <a:r>
              <a:rPr lang="hr-HR" altLang="x-none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hr-HR" altLang="x-none" sz="2000" dirty="0">
                <a:latin typeface="Arial" charset="0"/>
                <a:ea typeface="Arial" charset="0"/>
                <a:cs typeface="Arial" charset="0"/>
              </a:rPr>
              <a:t>je </a:t>
            </a:r>
            <a:r>
              <a:rPr lang="hr-HR" altLang="x-none" sz="2000" dirty="0" err="1">
                <a:latin typeface="Arial" charset="0"/>
                <a:ea typeface="Arial" charset="0"/>
                <a:cs typeface="Arial" charset="0"/>
              </a:rPr>
              <a:t>preplva</a:t>
            </a:r>
            <a:r>
              <a:rPr lang="hr-HR" altLang="x-none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hr-HR" altLang="x-none" sz="2000" dirty="0" err="1">
                <a:latin typeface="Arial" charset="0"/>
                <a:ea typeface="Arial" charset="0"/>
                <a:cs typeface="Arial" charset="0"/>
              </a:rPr>
              <a:t>ocejan</a:t>
            </a:r>
            <a:r>
              <a:rPr lang="hr-HR" altLang="x-none" sz="2000" dirty="0">
                <a:latin typeface="Arial" charset="0"/>
                <a:ea typeface="Arial" charset="0"/>
                <a:cs typeface="Arial" charset="0"/>
              </a:rPr>
              <a:t>.</a:t>
            </a:r>
            <a:endParaRPr lang="en-US" altLang="x-none" sz="2000" dirty="0">
              <a:latin typeface="Arial" charset="0"/>
              <a:ea typeface="Arial" charset="0"/>
              <a:cs typeface="Arial" charset="0"/>
            </a:endParaRPr>
          </a:p>
          <a:p>
            <a:pPr>
              <a:buNone/>
            </a:pPr>
            <a:r>
              <a:rPr lang="hr-HR" altLang="x-none" sz="2000" dirty="0" smtClean="0">
                <a:latin typeface="Arial" charset="0"/>
                <a:ea typeface="Arial" charset="0"/>
                <a:cs typeface="Arial" charset="0"/>
              </a:rPr>
              <a:t>Klokan </a:t>
            </a:r>
            <a:r>
              <a:rPr lang="hr-HR" altLang="x-none" sz="2000" dirty="0">
                <a:latin typeface="Arial" charset="0"/>
                <a:ea typeface="Arial" charset="0"/>
                <a:cs typeface="Arial" charset="0"/>
              </a:rPr>
              <a:t>je </a:t>
            </a:r>
            <a:r>
              <a:rPr lang="hr-HR" altLang="x-none" sz="2000" dirty="0" err="1">
                <a:latin typeface="Arial" charset="0"/>
                <a:ea typeface="Arial" charset="0"/>
                <a:cs typeface="Arial" charset="0"/>
              </a:rPr>
              <a:t>žašto</a:t>
            </a:r>
            <a:r>
              <a:rPr lang="hr-HR" altLang="x-none" sz="2000" dirty="0">
                <a:latin typeface="Arial" charset="0"/>
                <a:ea typeface="Arial" charset="0"/>
                <a:cs typeface="Arial" charset="0"/>
              </a:rPr>
              <a:t> mokar Vlatko </a:t>
            </a:r>
            <a:r>
              <a:rPr lang="hr-HR" altLang="x-none" sz="2000" dirty="0" smtClean="0">
                <a:latin typeface="Arial" charset="0"/>
                <a:ea typeface="Arial" charset="0"/>
                <a:cs typeface="Arial" charset="0"/>
              </a:rPr>
              <a:t>je čašu </a:t>
            </a:r>
            <a:r>
              <a:rPr lang="hr-HR" altLang="x-none" sz="2000" dirty="0">
                <a:latin typeface="Arial" charset="0"/>
                <a:ea typeface="Arial" charset="0"/>
                <a:cs typeface="Arial" charset="0"/>
              </a:rPr>
              <a:t>vod </a:t>
            </a:r>
            <a:r>
              <a:rPr lang="hr-HR" altLang="x-none" sz="2000" dirty="0" err="1">
                <a:latin typeface="Arial" charset="0"/>
                <a:ea typeface="Arial" charset="0"/>
                <a:cs typeface="Arial" charset="0"/>
              </a:rPr>
              <a:t>prvrnijo</a:t>
            </a:r>
            <a:r>
              <a:rPr lang="hr-HR" altLang="x-none" sz="2000" dirty="0">
                <a:latin typeface="Arial" charset="0"/>
                <a:ea typeface="Arial" charset="0"/>
                <a:cs typeface="Arial" charset="0"/>
              </a:rPr>
              <a:t>.</a:t>
            </a:r>
            <a:endParaRPr lang="en-US" altLang="x-none" sz="2000" dirty="0">
              <a:latin typeface="Arial" charset="0"/>
              <a:ea typeface="Arial" charset="0"/>
              <a:cs typeface="Arial" charset="0"/>
            </a:endParaRPr>
          </a:p>
          <a:p>
            <a:pPr>
              <a:buNone/>
            </a:pPr>
            <a:r>
              <a:rPr lang="hr-HR" altLang="x-none" sz="2000" dirty="0" err="1" smtClean="0">
                <a:latin typeface="Arial" charset="0"/>
                <a:ea typeface="Arial" charset="0"/>
                <a:cs typeface="Arial" charset="0"/>
              </a:rPr>
              <a:t>deca</a:t>
            </a:r>
            <a:r>
              <a:rPr lang="hr-HR" altLang="x-none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hr-HR" altLang="x-none" sz="2000" dirty="0">
                <a:latin typeface="Arial" charset="0"/>
                <a:ea typeface="Arial" charset="0"/>
                <a:cs typeface="Arial" charset="0"/>
              </a:rPr>
              <a:t>su dila sretni.</a:t>
            </a:r>
            <a:endParaRPr lang="en-US" altLang="x-none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284" y="4634630"/>
            <a:ext cx="77109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hr-HR" altLang="x-none" dirty="0" smtClean="0">
                <a:latin typeface="Arial" charset="0"/>
                <a:ea typeface="Arial" charset="0"/>
                <a:cs typeface="Arial" charset="0"/>
              </a:rPr>
              <a:t>Učenik iz Sirije - 2. razred</a:t>
            </a:r>
          </a:p>
          <a:p>
            <a:pPr marL="285750" indent="-285750" algn="just">
              <a:buFont typeface="Arial" charset="0"/>
              <a:buChar char="•"/>
            </a:pPr>
            <a:endParaRPr lang="hr-HR" altLang="x-none" dirty="0" smtClean="0"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hr-HR" altLang="x-none" dirty="0" err="1" smtClean="0">
                <a:latin typeface="Arial" charset="0"/>
                <a:ea typeface="Arial" charset="0"/>
                <a:cs typeface="Arial" charset="0"/>
              </a:rPr>
              <a:t>jasam</a:t>
            </a:r>
            <a:r>
              <a:rPr lang="hr-HR" altLang="x-none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hr-HR" altLang="x-none" dirty="0" err="1">
                <a:latin typeface="Arial" charset="0"/>
                <a:ea typeface="Arial" charset="0"/>
                <a:cs typeface="Arial" charset="0"/>
              </a:rPr>
              <a:t>raif</a:t>
            </a:r>
            <a:r>
              <a:rPr lang="hr-HR" altLang="x-none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hr-HR" altLang="x-none" dirty="0" err="1">
                <a:latin typeface="Arial" charset="0"/>
                <a:ea typeface="Arial" charset="0"/>
                <a:cs typeface="Arial" charset="0"/>
              </a:rPr>
              <a:t>jasam</a:t>
            </a:r>
            <a:r>
              <a:rPr lang="hr-HR" altLang="x-none" dirty="0">
                <a:latin typeface="Arial" charset="0"/>
                <a:ea typeface="Arial" charset="0"/>
                <a:cs typeface="Arial" charset="0"/>
              </a:rPr>
              <a:t> iz </a:t>
            </a:r>
            <a:r>
              <a:rPr lang="hr-HR" altLang="x-none" dirty="0" err="1">
                <a:latin typeface="Arial" charset="0"/>
                <a:ea typeface="Arial" charset="0"/>
                <a:cs typeface="Arial" charset="0"/>
              </a:rPr>
              <a:t>sirija</a:t>
            </a:r>
            <a:r>
              <a:rPr lang="hr-HR" altLang="x-none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hr-HR" altLang="x-none" dirty="0" err="1">
                <a:latin typeface="Arial" charset="0"/>
                <a:ea typeface="Arial" charset="0"/>
                <a:cs typeface="Arial" charset="0"/>
              </a:rPr>
              <a:t>jasam</a:t>
            </a:r>
            <a:r>
              <a:rPr lang="hr-HR" altLang="x-none" dirty="0">
                <a:latin typeface="Arial" charset="0"/>
                <a:ea typeface="Arial" charset="0"/>
                <a:cs typeface="Arial" charset="0"/>
              </a:rPr>
              <a:t> u hrvatska sada. </a:t>
            </a:r>
            <a:r>
              <a:rPr lang="hr-HR" altLang="x-none" dirty="0" err="1">
                <a:latin typeface="Arial" charset="0"/>
                <a:ea typeface="Arial" charset="0"/>
                <a:cs typeface="Arial" charset="0"/>
              </a:rPr>
              <a:t>zivi</a:t>
            </a:r>
            <a:r>
              <a:rPr lang="hr-HR" altLang="x-none" dirty="0">
                <a:latin typeface="Arial" charset="0"/>
                <a:ea typeface="Arial" charset="0"/>
                <a:cs typeface="Arial" charset="0"/>
              </a:rPr>
              <a:t> s mama tata i sestra. volim hrvatska i je jako </a:t>
            </a:r>
            <a:r>
              <a:rPr lang="hr-HR" altLang="x-none" dirty="0" err="1">
                <a:latin typeface="Arial" charset="0"/>
                <a:ea typeface="Arial" charset="0"/>
                <a:cs typeface="Arial" charset="0"/>
              </a:rPr>
              <a:t>ljepo</a:t>
            </a:r>
            <a:r>
              <a:rPr lang="hr-HR" altLang="x-none" dirty="0">
                <a:latin typeface="Arial" charset="0"/>
                <a:ea typeface="Arial" charset="0"/>
                <a:cs typeface="Arial" charset="0"/>
              </a:rPr>
              <a:t>. idem u </a:t>
            </a:r>
            <a:r>
              <a:rPr lang="hr-HR" altLang="x-none" dirty="0" err="1">
                <a:latin typeface="Arial" charset="0"/>
                <a:ea typeface="Arial" charset="0"/>
                <a:cs typeface="Arial" charset="0"/>
              </a:rPr>
              <a:t>skola</a:t>
            </a:r>
            <a:r>
              <a:rPr lang="hr-HR" altLang="x-none" dirty="0">
                <a:latin typeface="Arial" charset="0"/>
                <a:ea typeface="Arial" charset="0"/>
                <a:cs typeface="Arial" charset="0"/>
              </a:rPr>
              <a:t>, je teško ali profesor su dobro. volim puno matematika muzika i sporta. </a:t>
            </a:r>
            <a:r>
              <a:rPr lang="hr-HR" altLang="x-none" dirty="0" err="1">
                <a:latin typeface="Arial" charset="0"/>
                <a:ea typeface="Arial" charset="0"/>
                <a:cs typeface="Arial" charset="0"/>
              </a:rPr>
              <a:t>nevolim</a:t>
            </a:r>
            <a:r>
              <a:rPr lang="hr-HR" altLang="x-none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hr-HR" altLang="x-none" dirty="0" err="1">
                <a:latin typeface="Arial" charset="0"/>
                <a:ea typeface="Arial" charset="0"/>
                <a:cs typeface="Arial" charset="0"/>
              </a:rPr>
              <a:t>uciti</a:t>
            </a:r>
            <a:r>
              <a:rPr lang="hr-HR" altLang="x-none" dirty="0">
                <a:latin typeface="Arial" charset="0"/>
                <a:ea typeface="Arial" charset="0"/>
                <a:cs typeface="Arial" charset="0"/>
              </a:rPr>
              <a:t> ali moraš. ja ostati u hrvatska i studirati i moram znam dobro hrvatska.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96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2" y="1377243"/>
            <a:ext cx="7704667" cy="4509989"/>
          </a:xfrm>
        </p:spPr>
        <p:txBody>
          <a:bodyPr/>
          <a:lstStyle/>
          <a:p>
            <a:pPr algn="just">
              <a:lnSpc>
                <a:spcPct val="110000"/>
              </a:lnSpc>
            </a:pPr>
            <a:r>
              <a:rPr lang="hr-HR" dirty="0" smtClean="0">
                <a:ea typeface="Arial" charset="0"/>
                <a:cs typeface="Arial" charset="0"/>
              </a:rPr>
              <a:t>Preporuke Vijeća Europe</a:t>
            </a:r>
          </a:p>
          <a:p>
            <a:pPr lvl="1" algn="just">
              <a:lnSpc>
                <a:spcPct val="110000"/>
              </a:lnSpc>
            </a:pPr>
            <a:r>
              <a:rPr lang="en-US" dirty="0">
                <a:ea typeface="Arial" charset="0"/>
                <a:cs typeface="Arial" charset="0"/>
              </a:rPr>
              <a:t>o</a:t>
            </a:r>
            <a:r>
              <a:rPr lang="hr-HR" dirty="0" err="1" smtClean="0">
                <a:ea typeface="Arial" charset="0"/>
                <a:cs typeface="Arial" charset="0"/>
              </a:rPr>
              <a:t>sigurati</a:t>
            </a:r>
            <a:r>
              <a:rPr lang="hr-HR" dirty="0" smtClean="0">
                <a:ea typeface="Arial" charset="0"/>
                <a:cs typeface="Arial" charset="0"/>
              </a:rPr>
              <a:t> jednake mogućnosti svim učenicima kada je riječ o ovladavanju jezikom školovanja</a:t>
            </a:r>
          </a:p>
          <a:p>
            <a:pPr lvl="1" algn="just">
              <a:lnSpc>
                <a:spcPct val="110000"/>
              </a:lnSpc>
            </a:pPr>
            <a:r>
              <a:rPr lang="en-US" dirty="0">
                <a:ea typeface="Arial" charset="0"/>
                <a:cs typeface="Arial" charset="0"/>
              </a:rPr>
              <a:t>o</a:t>
            </a:r>
            <a:r>
              <a:rPr lang="hr-HR" dirty="0" err="1" smtClean="0">
                <a:ea typeface="Arial" charset="0"/>
                <a:cs typeface="Arial" charset="0"/>
              </a:rPr>
              <a:t>vladanost</a:t>
            </a:r>
            <a:r>
              <a:rPr lang="hr-HR" dirty="0" smtClean="0">
                <a:ea typeface="Arial" charset="0"/>
                <a:cs typeface="Arial" charset="0"/>
              </a:rPr>
              <a:t> jezikom školovanja je važna jer osigurava kognitivni razvoj i stjecanje znanja</a:t>
            </a:r>
          </a:p>
          <a:p>
            <a:pPr lvl="1" algn="just">
              <a:lnSpc>
                <a:spcPct val="110000"/>
              </a:lnSpc>
            </a:pPr>
            <a:r>
              <a:rPr lang="hr-HR" dirty="0" smtClean="0">
                <a:ea typeface="Arial" charset="0"/>
                <a:cs typeface="Arial" charset="0"/>
              </a:rPr>
              <a:t>potrebno je posebno poticati skupine djece u nepovoljnom obrazovnom položaju</a:t>
            </a:r>
          </a:p>
          <a:p>
            <a:pPr lvl="1" algn="just">
              <a:lnSpc>
                <a:spcPct val="110000"/>
              </a:lnSpc>
            </a:pPr>
            <a:r>
              <a:rPr lang="en-US" dirty="0">
                <a:ea typeface="Arial" charset="0"/>
                <a:cs typeface="Arial" charset="0"/>
              </a:rPr>
              <a:t>o</a:t>
            </a:r>
            <a:r>
              <a:rPr lang="hr-HR" dirty="0" err="1" smtClean="0">
                <a:ea typeface="Arial" charset="0"/>
                <a:cs typeface="Arial" charset="0"/>
              </a:rPr>
              <a:t>snaživanje</a:t>
            </a:r>
            <a:r>
              <a:rPr lang="hr-HR" dirty="0" smtClean="0">
                <a:ea typeface="Arial" charset="0"/>
                <a:cs typeface="Arial" charset="0"/>
              </a:rPr>
              <a:t> učeničkoga individualnoga i društvenoga identiteta</a:t>
            </a:r>
          </a:p>
          <a:p>
            <a:pPr lvl="1" algn="just">
              <a:lnSpc>
                <a:spcPct val="11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984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102290" y="404813"/>
            <a:ext cx="6760598" cy="4365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l">
              <a:defRPr/>
            </a:pPr>
            <a:r>
              <a:rPr lang="hr-HR" sz="2800" dirty="0" smtClean="0">
                <a:solidFill>
                  <a:srgbClr val="0070C0"/>
                </a:solidFill>
                <a:ea typeface="+mj-ea"/>
              </a:rPr>
              <a:t>Primjer 4</a:t>
            </a:r>
          </a:p>
        </p:txBody>
      </p:sp>
      <p:sp>
        <p:nvSpPr>
          <p:cNvPr id="58370" name="Rectangle 3"/>
          <p:cNvSpPr>
            <a:spLocks noGrp="1"/>
          </p:cNvSpPr>
          <p:nvPr>
            <p:ph type="body" idx="4294967295"/>
          </p:nvPr>
        </p:nvSpPr>
        <p:spPr>
          <a:xfrm>
            <a:off x="611188" y="1341438"/>
            <a:ext cx="7993062" cy="4871472"/>
          </a:xfrm>
        </p:spPr>
        <p:txBody>
          <a:bodyPr>
            <a:normAutofit lnSpcReduction="10000"/>
          </a:bodyPr>
          <a:lstStyle/>
          <a:p>
            <a:endParaRPr lang="hr-HR" altLang="x-none" sz="2000" b="1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 err="1"/>
              <a:t>Istraživanje</a:t>
            </a:r>
            <a:r>
              <a:rPr lang="en-US" sz="2000" dirty="0"/>
              <a:t> </a:t>
            </a:r>
            <a:r>
              <a:rPr lang="en-US" sz="2000" dirty="0" err="1"/>
              <a:t>romske</a:t>
            </a:r>
            <a:r>
              <a:rPr lang="en-US" sz="2000" dirty="0"/>
              <a:t> </a:t>
            </a:r>
            <a:r>
              <a:rPr lang="en-US" sz="2000" dirty="0" err="1"/>
              <a:t>populacije</a:t>
            </a:r>
            <a:r>
              <a:rPr lang="en-US" sz="2000" dirty="0"/>
              <a:t> </a:t>
            </a:r>
            <a:r>
              <a:rPr lang="en-US" sz="2000" dirty="0" err="1"/>
              <a:t>govornika</a:t>
            </a:r>
            <a:r>
              <a:rPr lang="en-US" sz="2000" dirty="0"/>
              <a:t> </a:t>
            </a:r>
            <a:r>
              <a:rPr lang="en-US" sz="2000" dirty="0" err="1"/>
              <a:t>albanskoga</a:t>
            </a:r>
            <a:r>
              <a:rPr lang="en-US" sz="2000" dirty="0"/>
              <a:t> </a:t>
            </a:r>
            <a:r>
              <a:rPr lang="en-US" sz="2000" dirty="0" err="1"/>
              <a:t>jezika</a:t>
            </a:r>
            <a:r>
              <a:rPr lang="en-US" sz="2000" dirty="0"/>
              <a:t> </a:t>
            </a:r>
            <a:r>
              <a:rPr lang="en-US" sz="2000" dirty="0" err="1"/>
              <a:t>iz</a:t>
            </a:r>
            <a:r>
              <a:rPr lang="en-US" sz="2000" dirty="0"/>
              <a:t> </a:t>
            </a:r>
            <a:r>
              <a:rPr lang="en-US" sz="2000" dirty="0" err="1"/>
              <a:t>Rijeke</a:t>
            </a:r>
            <a:r>
              <a:rPr lang="en-US" sz="2000" dirty="0"/>
              <a:t> (</a:t>
            </a:r>
            <a:r>
              <a:rPr lang="en-US" sz="2000" dirty="0" err="1"/>
              <a:t>Cvikić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Bošnjak</a:t>
            </a:r>
            <a:r>
              <a:rPr lang="en-US" sz="2000" dirty="0"/>
              <a:t>  2009) </a:t>
            </a:r>
          </a:p>
          <a:p>
            <a:r>
              <a:rPr lang="hr-HR" altLang="x-none" sz="2200" dirty="0" smtClean="0">
                <a:latin typeface="Arial" charset="0"/>
                <a:ea typeface="Arial" charset="0"/>
                <a:cs typeface="Arial" charset="0"/>
              </a:rPr>
              <a:t>Ispitanici </a:t>
            </a:r>
            <a:r>
              <a:rPr lang="hr-HR" altLang="x-none" sz="2200" dirty="0">
                <a:latin typeface="Arial" charset="0"/>
                <a:ea typeface="Arial" charset="0"/>
                <a:cs typeface="Arial" charset="0"/>
              </a:rPr>
              <a:t>procjenjuju da oba jezika općenito dobro </a:t>
            </a:r>
            <a:r>
              <a:rPr lang="hr-HR" altLang="x-none" sz="2200" dirty="0" smtClean="0">
                <a:latin typeface="Arial" charset="0"/>
                <a:ea typeface="Arial" charset="0"/>
                <a:cs typeface="Arial" charset="0"/>
              </a:rPr>
              <a:t>znaju</a:t>
            </a:r>
            <a:endParaRPr lang="hr-HR" altLang="x-none" sz="1200" dirty="0">
              <a:latin typeface="Arial" charset="0"/>
              <a:ea typeface="Arial" charset="0"/>
              <a:cs typeface="Arial" charset="0"/>
            </a:endParaRPr>
          </a:p>
          <a:p>
            <a:r>
              <a:rPr lang="hr-HR" altLang="x-none" sz="2200" dirty="0">
                <a:latin typeface="Arial" charset="0"/>
                <a:ea typeface="Arial" charset="0"/>
                <a:cs typeface="Arial" charset="0"/>
              </a:rPr>
              <a:t>Nitko ne smatra da obiteljski jezik općenito loše zna</a:t>
            </a:r>
          </a:p>
          <a:p>
            <a:endParaRPr lang="hr-HR" altLang="x-none" sz="1400" dirty="0">
              <a:latin typeface="Arial" charset="0"/>
              <a:ea typeface="Arial" charset="0"/>
              <a:cs typeface="Arial" charset="0"/>
            </a:endParaRPr>
          </a:p>
          <a:p>
            <a:r>
              <a:rPr lang="hr-HR" altLang="x-none" sz="2200" dirty="0">
                <a:latin typeface="Arial" charset="0"/>
                <a:ea typeface="Arial" charset="0"/>
                <a:cs typeface="Arial" charset="0"/>
              </a:rPr>
              <a:t>Ispitanici smatraju </a:t>
            </a:r>
          </a:p>
          <a:p>
            <a:pPr lvl="1"/>
            <a:r>
              <a:rPr lang="hr-HR" altLang="x-none" sz="2200" dirty="0">
                <a:latin typeface="Arial" charset="0"/>
                <a:ea typeface="Arial" charset="0"/>
                <a:cs typeface="Arial" charset="0"/>
              </a:rPr>
              <a:t>da podjednako dobro razumiju oba jezika</a:t>
            </a:r>
          </a:p>
          <a:p>
            <a:pPr lvl="1"/>
            <a:r>
              <a:rPr lang="hr-HR" altLang="x-none" sz="2200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da bolje govore obiteljski jezik</a:t>
            </a:r>
          </a:p>
          <a:p>
            <a:pPr lvl="1"/>
            <a:r>
              <a:rPr lang="hr-HR" altLang="x-none" sz="2200" dirty="0">
                <a:latin typeface="Arial" charset="0"/>
                <a:ea typeface="Arial" charset="0"/>
                <a:cs typeface="Arial" charset="0"/>
              </a:rPr>
              <a:t>da bolje pišu hrvatski jezik</a:t>
            </a:r>
          </a:p>
          <a:p>
            <a:pPr lvl="1"/>
            <a:r>
              <a:rPr lang="hr-HR" altLang="x-none" sz="2200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da bolje znaju gramatiku obiteljskoga jezika</a:t>
            </a:r>
          </a:p>
          <a:p>
            <a:endParaRPr lang="hr-HR" altLang="x-none" sz="1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84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0" y="101812"/>
            <a:ext cx="7704667" cy="723013"/>
          </a:xfrm>
        </p:spPr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Prilike</a:t>
            </a:r>
            <a:r>
              <a:rPr lang="en-US" dirty="0" smtClean="0">
                <a:solidFill>
                  <a:srgbClr val="0070C0"/>
                </a:solidFill>
              </a:rPr>
              <a:t> RPOO-a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1" y="824825"/>
            <a:ext cx="7704667" cy="4860098"/>
          </a:xfrm>
        </p:spPr>
        <p:txBody>
          <a:bodyPr>
            <a:normAutofit/>
          </a:bodyPr>
          <a:lstStyle/>
          <a:p>
            <a:r>
              <a:rPr lang="en-US" dirty="0" err="1" smtClean="0"/>
              <a:t>pomoći</a:t>
            </a:r>
            <a:r>
              <a:rPr lang="en-US" dirty="0" smtClean="0"/>
              <a:t> </a:t>
            </a:r>
            <a:r>
              <a:rPr lang="en-US" dirty="0" err="1" smtClean="0"/>
              <a:t>djeci</a:t>
            </a:r>
            <a:r>
              <a:rPr lang="en-US" dirty="0" smtClean="0"/>
              <a:t> da </a:t>
            </a:r>
            <a:r>
              <a:rPr lang="en-US" dirty="0" err="1" smtClean="0"/>
              <a:t>izgrade</a:t>
            </a:r>
            <a:r>
              <a:rPr lang="en-US" dirty="0" smtClean="0"/>
              <a:t> </a:t>
            </a:r>
            <a:r>
              <a:rPr lang="en-US" dirty="0" err="1" smtClean="0"/>
              <a:t>pozitivnu</a:t>
            </a:r>
            <a:r>
              <a:rPr lang="en-US" dirty="0" smtClean="0"/>
              <a:t> </a:t>
            </a:r>
            <a:r>
              <a:rPr lang="en-US" dirty="0" err="1" smtClean="0"/>
              <a:t>sliku</a:t>
            </a:r>
            <a:r>
              <a:rPr lang="en-US" dirty="0" smtClean="0"/>
              <a:t> o </a:t>
            </a:r>
            <a:r>
              <a:rPr lang="en-US" dirty="0" err="1" smtClean="0"/>
              <a:t>sebi</a:t>
            </a:r>
            <a:r>
              <a:rPr lang="en-US" dirty="0" smtClean="0"/>
              <a:t> (</a:t>
            </a:r>
            <a:r>
              <a:rPr lang="en-US" dirty="0" err="1" smtClean="0"/>
              <a:t>posebice</a:t>
            </a:r>
            <a:r>
              <a:rPr lang="en-US" dirty="0" smtClean="0"/>
              <a:t> s </a:t>
            </a:r>
            <a:r>
              <a:rPr lang="en-US" dirty="0" err="1" smtClean="0"/>
              <a:t>obzirom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jezični</a:t>
            </a:r>
            <a:r>
              <a:rPr lang="en-US" dirty="0" smtClean="0"/>
              <a:t> </a:t>
            </a:r>
            <a:r>
              <a:rPr lang="en-US" dirty="0" err="1" smtClean="0"/>
              <a:t>identitet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omogućiti</a:t>
            </a:r>
            <a:r>
              <a:rPr lang="en-US" dirty="0" smtClean="0"/>
              <a:t> </a:t>
            </a:r>
            <a:r>
              <a:rPr lang="en-US" dirty="0" err="1" smtClean="0"/>
              <a:t>djeci</a:t>
            </a:r>
            <a:r>
              <a:rPr lang="en-US" dirty="0" smtClean="0"/>
              <a:t> da </a:t>
            </a:r>
            <a:r>
              <a:rPr lang="en-US" dirty="0" err="1" smtClean="0"/>
              <a:t>razviju</a:t>
            </a:r>
            <a:r>
              <a:rPr lang="en-US" dirty="0" smtClean="0"/>
              <a:t> </a:t>
            </a:r>
            <a:r>
              <a:rPr lang="en-US" dirty="0" err="1" smtClean="0"/>
              <a:t>višejezični</a:t>
            </a:r>
            <a:r>
              <a:rPr lang="en-US" dirty="0" smtClean="0"/>
              <a:t> </a:t>
            </a:r>
            <a:r>
              <a:rPr lang="en-US" dirty="0" err="1" smtClean="0"/>
              <a:t>identitet</a:t>
            </a:r>
            <a:r>
              <a:rPr lang="en-US" dirty="0" smtClean="0"/>
              <a:t> (</a:t>
            </a:r>
            <a:r>
              <a:rPr lang="en-US" i="1" dirty="0" err="1" smtClean="0"/>
              <a:t>govornik</a:t>
            </a:r>
            <a:r>
              <a:rPr lang="en-US" i="1" dirty="0" smtClean="0"/>
              <a:t> </a:t>
            </a:r>
            <a:r>
              <a:rPr lang="en-US" i="1" dirty="0" err="1" smtClean="0"/>
              <a:t>sam</a:t>
            </a:r>
            <a:r>
              <a:rPr lang="en-US" i="1" dirty="0" smtClean="0"/>
              <a:t> </a:t>
            </a:r>
            <a:r>
              <a:rPr lang="en-US" i="1" dirty="0" err="1" smtClean="0"/>
              <a:t>dva</a:t>
            </a:r>
            <a:r>
              <a:rPr lang="en-US" i="1" dirty="0" smtClean="0"/>
              <a:t> </a:t>
            </a:r>
            <a:r>
              <a:rPr lang="en-US" i="1" dirty="0" err="1" smtClean="0"/>
              <a:t>jezika</a:t>
            </a:r>
            <a:r>
              <a:rPr lang="en-US" i="1" dirty="0" smtClean="0"/>
              <a:t>, </a:t>
            </a:r>
            <a:r>
              <a:rPr lang="en-US" i="1" dirty="0" err="1" smtClean="0"/>
              <a:t>osjećam</a:t>
            </a:r>
            <a:r>
              <a:rPr lang="en-US" i="1" dirty="0" smtClean="0"/>
              <a:t> se dobro </a:t>
            </a:r>
            <a:r>
              <a:rPr lang="en-US" i="1" dirty="0" err="1" smtClean="0"/>
              <a:t>kad</a:t>
            </a:r>
            <a:r>
              <a:rPr lang="en-US" i="1" dirty="0" smtClean="0"/>
              <a:t> se </a:t>
            </a:r>
            <a:r>
              <a:rPr lang="en-US" i="1" dirty="0" err="1" smtClean="0"/>
              <a:t>služim</a:t>
            </a:r>
            <a:r>
              <a:rPr lang="en-US" i="1" dirty="0" smtClean="0"/>
              <a:t> s </a:t>
            </a:r>
            <a:r>
              <a:rPr lang="en-US" i="1" dirty="0" err="1" smtClean="0"/>
              <a:t>oba</a:t>
            </a:r>
            <a:r>
              <a:rPr lang="en-US" dirty="0" smtClean="0"/>
              <a:t>)</a:t>
            </a:r>
          </a:p>
          <a:p>
            <a:r>
              <a:rPr lang="en-US" dirty="0" err="1"/>
              <a:t>p</a:t>
            </a:r>
            <a:r>
              <a:rPr lang="en-US" dirty="0" err="1" smtClean="0"/>
              <a:t>omoći</a:t>
            </a:r>
            <a:r>
              <a:rPr lang="en-US" dirty="0" smtClean="0"/>
              <a:t> </a:t>
            </a:r>
            <a:r>
              <a:rPr lang="en-US" dirty="0" err="1" smtClean="0"/>
              <a:t>djeci</a:t>
            </a:r>
            <a:r>
              <a:rPr lang="en-US" dirty="0" smtClean="0"/>
              <a:t> da se </a:t>
            </a:r>
            <a:r>
              <a:rPr lang="en-US" dirty="0" err="1" smtClean="0"/>
              <a:t>socijaliziraju</a:t>
            </a:r>
            <a:r>
              <a:rPr lang="en-US" dirty="0" smtClean="0"/>
              <a:t> bez </a:t>
            </a:r>
            <a:r>
              <a:rPr lang="en-US" dirty="0" err="1" smtClean="0"/>
              <a:t>obzira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razinu</a:t>
            </a:r>
            <a:r>
              <a:rPr lang="en-US" dirty="0" smtClean="0"/>
              <a:t> (ne)</a:t>
            </a:r>
            <a:r>
              <a:rPr lang="en-US" dirty="0" err="1" smtClean="0"/>
              <a:t>poznavanja</a:t>
            </a:r>
            <a:r>
              <a:rPr lang="en-US" dirty="0" smtClean="0"/>
              <a:t> </a:t>
            </a:r>
            <a:r>
              <a:rPr lang="en-US" dirty="0" err="1" smtClean="0"/>
              <a:t>hrvatskoga</a:t>
            </a:r>
            <a:r>
              <a:rPr lang="en-US" dirty="0" smtClean="0"/>
              <a:t> </a:t>
            </a:r>
            <a:r>
              <a:rPr lang="en-US" dirty="0" err="1" smtClean="0"/>
              <a:t>jezika</a:t>
            </a:r>
            <a:endParaRPr lang="en-US" dirty="0"/>
          </a:p>
          <a:p>
            <a:r>
              <a:rPr lang="en-US" dirty="0" err="1"/>
              <a:t>o</a:t>
            </a:r>
            <a:r>
              <a:rPr lang="en-US" dirty="0" err="1" smtClean="0"/>
              <a:t>mogućiti</a:t>
            </a:r>
            <a:r>
              <a:rPr lang="en-US" dirty="0" smtClean="0"/>
              <a:t> </a:t>
            </a:r>
            <a:r>
              <a:rPr lang="en-US" dirty="0" err="1" smtClean="0"/>
              <a:t>djeci</a:t>
            </a:r>
            <a:r>
              <a:rPr lang="en-US" dirty="0" smtClean="0"/>
              <a:t> da </a:t>
            </a:r>
            <a:r>
              <a:rPr lang="en-US" dirty="0" err="1" smtClean="0"/>
              <a:t>nauče</a:t>
            </a:r>
            <a:r>
              <a:rPr lang="en-US" dirty="0" smtClean="0"/>
              <a:t> </a:t>
            </a:r>
            <a:r>
              <a:rPr lang="en-US" dirty="0" err="1" smtClean="0"/>
              <a:t>hrvatski</a:t>
            </a:r>
            <a:r>
              <a:rPr lang="en-US" dirty="0" smtClean="0"/>
              <a:t> </a:t>
            </a:r>
            <a:r>
              <a:rPr lang="en-US" dirty="0" err="1" smtClean="0"/>
              <a:t>jezik</a:t>
            </a:r>
            <a:r>
              <a:rPr lang="en-US" dirty="0" smtClean="0"/>
              <a:t> </a:t>
            </a:r>
            <a:r>
              <a:rPr lang="en-US" dirty="0" err="1" smtClean="0"/>
              <a:t>kako</a:t>
            </a:r>
            <a:r>
              <a:rPr lang="en-US" dirty="0" smtClean="0"/>
              <a:t> bi se </a:t>
            </a:r>
            <a:r>
              <a:rPr lang="en-US" dirty="0" err="1" smtClean="0"/>
              <a:t>mogla</a:t>
            </a:r>
            <a:r>
              <a:rPr lang="en-US" dirty="0" smtClean="0"/>
              <a:t> </a:t>
            </a:r>
            <a:r>
              <a:rPr lang="en-US" dirty="0" err="1" smtClean="0"/>
              <a:t>razvijati</a:t>
            </a:r>
            <a:r>
              <a:rPr lang="en-US" dirty="0" smtClean="0"/>
              <a:t> </a:t>
            </a:r>
            <a:r>
              <a:rPr lang="en-US" dirty="0" err="1" smtClean="0"/>
              <a:t>društvene</a:t>
            </a:r>
            <a:r>
              <a:rPr lang="en-US" dirty="0" smtClean="0"/>
              <a:t> </a:t>
            </a:r>
            <a:r>
              <a:rPr lang="en-US" dirty="0" err="1" smtClean="0"/>
              <a:t>odnose</a:t>
            </a:r>
            <a:r>
              <a:rPr lang="en-US" dirty="0" smtClean="0"/>
              <a:t> u </a:t>
            </a:r>
            <a:r>
              <a:rPr lang="en-US" dirty="0" err="1" smtClean="0"/>
              <a:t>školi</a:t>
            </a:r>
            <a:endParaRPr lang="en-US" dirty="0" smtClean="0"/>
          </a:p>
          <a:p>
            <a:r>
              <a:rPr lang="en-US" dirty="0" err="1"/>
              <a:t>p</a:t>
            </a:r>
            <a:r>
              <a:rPr lang="en-US" dirty="0" err="1" smtClean="0"/>
              <a:t>omoći</a:t>
            </a:r>
            <a:r>
              <a:rPr lang="en-US" dirty="0" smtClean="0"/>
              <a:t> </a:t>
            </a:r>
            <a:r>
              <a:rPr lang="en-US" dirty="0" err="1" smtClean="0"/>
              <a:t>djeci</a:t>
            </a:r>
            <a:r>
              <a:rPr lang="en-US" dirty="0" smtClean="0"/>
              <a:t> da </a:t>
            </a:r>
            <a:r>
              <a:rPr lang="en-US" dirty="0" err="1" smtClean="0"/>
              <a:t>ovladaju</a:t>
            </a:r>
            <a:r>
              <a:rPr lang="en-US" dirty="0" smtClean="0"/>
              <a:t> </a:t>
            </a:r>
            <a:r>
              <a:rPr lang="en-US" dirty="0" err="1" smtClean="0"/>
              <a:t>hrvatskim</a:t>
            </a:r>
            <a:r>
              <a:rPr lang="en-US" dirty="0" smtClean="0"/>
              <a:t> </a:t>
            </a:r>
            <a:r>
              <a:rPr lang="en-US" dirty="0" err="1" smtClean="0"/>
              <a:t>jezikom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razini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/>
              <a:t> </a:t>
            </a:r>
            <a:r>
              <a:rPr lang="en-US" dirty="0" err="1" smtClean="0"/>
              <a:t>omogućuje</a:t>
            </a:r>
            <a:r>
              <a:rPr lang="en-US" dirty="0" smtClean="0"/>
              <a:t> </a:t>
            </a:r>
            <a:r>
              <a:rPr lang="en-US" dirty="0" err="1" smtClean="0"/>
              <a:t>učenje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39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07" y="0"/>
            <a:ext cx="7704667" cy="54954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Jezik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komunikacija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247" y="649460"/>
            <a:ext cx="5997386" cy="59329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38170" y="6532218"/>
            <a:ext cx="2668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Izvor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nepoznat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32340" y="4321479"/>
            <a:ext cx="2668044" cy="221073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6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0" y="1075345"/>
            <a:ext cx="7704667" cy="10415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/>
              <a:t>o</a:t>
            </a:r>
            <a:r>
              <a:rPr lang="en-US" dirty="0" err="1" smtClean="0"/>
              <a:t>mogućiti</a:t>
            </a:r>
            <a:r>
              <a:rPr lang="en-US" dirty="0" smtClean="0"/>
              <a:t> </a:t>
            </a:r>
            <a:r>
              <a:rPr lang="en-US" dirty="0" err="1" smtClean="0"/>
              <a:t>djeci</a:t>
            </a:r>
            <a:r>
              <a:rPr lang="en-US" dirty="0" smtClean="0"/>
              <a:t> da </a:t>
            </a:r>
            <a:r>
              <a:rPr lang="en-US" dirty="0" err="1" smtClean="0"/>
              <a:t>postanu</a:t>
            </a:r>
            <a:r>
              <a:rPr lang="en-US" dirty="0" smtClean="0"/>
              <a:t> </a:t>
            </a:r>
            <a:r>
              <a:rPr lang="en-US" dirty="0" err="1" smtClean="0"/>
              <a:t>višejezična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71900" y="2530256"/>
            <a:ext cx="7704667" cy="1041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200" kern="1200" cap="none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err="1"/>
              <a:t>o</a:t>
            </a:r>
            <a:r>
              <a:rPr lang="en-US" dirty="0" err="1" smtClean="0"/>
              <a:t>čuvati</a:t>
            </a:r>
            <a:r>
              <a:rPr lang="en-US" dirty="0" smtClean="0"/>
              <a:t> </a:t>
            </a:r>
            <a:r>
              <a:rPr lang="en-US" dirty="0" err="1" smtClean="0"/>
              <a:t>materinski</a:t>
            </a:r>
            <a:r>
              <a:rPr lang="en-US" dirty="0" smtClean="0"/>
              <a:t> </a:t>
            </a:r>
            <a:r>
              <a:rPr lang="en-US" dirty="0" err="1" smtClean="0"/>
              <a:t>jezik</a:t>
            </a:r>
            <a:r>
              <a:rPr lang="en-US" dirty="0" smtClean="0"/>
              <a:t> + </a:t>
            </a:r>
            <a:r>
              <a:rPr lang="en-US" dirty="0" err="1" smtClean="0"/>
              <a:t>naučiti</a:t>
            </a:r>
            <a:r>
              <a:rPr lang="en-US" dirty="0" smtClean="0"/>
              <a:t> </a:t>
            </a:r>
            <a:r>
              <a:rPr lang="en-US" dirty="0" err="1" smtClean="0"/>
              <a:t>hrvatski</a:t>
            </a:r>
            <a:r>
              <a:rPr lang="en-US" dirty="0" smtClean="0"/>
              <a:t> </a:t>
            </a:r>
            <a:r>
              <a:rPr lang="en-US" dirty="0" err="1" smtClean="0"/>
              <a:t>jezik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34530" y="254212"/>
            <a:ext cx="7704667" cy="72301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>
                <a:solidFill>
                  <a:srgbClr val="0070C0"/>
                </a:solidFill>
              </a:rPr>
              <a:t>Prilike</a:t>
            </a:r>
            <a:r>
              <a:rPr lang="en-US" dirty="0" smtClean="0">
                <a:solidFill>
                  <a:srgbClr val="0070C0"/>
                </a:solidFill>
              </a:rPr>
              <a:t> RPOO-a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33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29" y="4285505"/>
            <a:ext cx="7704667" cy="723013"/>
          </a:xfrm>
        </p:spPr>
        <p:txBody>
          <a:bodyPr/>
          <a:lstStyle/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zazov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za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RPOO-a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0" y="1075345"/>
            <a:ext cx="7704667" cy="10415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/>
              <a:t>o</a:t>
            </a:r>
            <a:r>
              <a:rPr lang="en-US" dirty="0" err="1" smtClean="0"/>
              <a:t>mogućiti</a:t>
            </a:r>
            <a:r>
              <a:rPr lang="en-US" dirty="0" smtClean="0"/>
              <a:t> </a:t>
            </a:r>
            <a:r>
              <a:rPr lang="en-US" dirty="0" err="1" smtClean="0"/>
              <a:t>djeci</a:t>
            </a:r>
            <a:r>
              <a:rPr lang="en-US" dirty="0" smtClean="0"/>
              <a:t> da </a:t>
            </a:r>
            <a:r>
              <a:rPr lang="en-US" dirty="0" err="1" smtClean="0"/>
              <a:t>postanu</a:t>
            </a:r>
            <a:r>
              <a:rPr lang="en-US" dirty="0" smtClean="0"/>
              <a:t> </a:t>
            </a:r>
            <a:r>
              <a:rPr lang="en-US" dirty="0" err="1" smtClean="0"/>
              <a:t>višejezična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46431" y="2561570"/>
            <a:ext cx="7704667" cy="1041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200" kern="1200" cap="none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err="1"/>
              <a:t>o</a:t>
            </a:r>
            <a:r>
              <a:rPr lang="en-US" dirty="0" err="1" smtClean="0"/>
              <a:t>čuvati</a:t>
            </a:r>
            <a:r>
              <a:rPr lang="en-US" dirty="0" smtClean="0"/>
              <a:t> </a:t>
            </a:r>
            <a:r>
              <a:rPr lang="en-US" dirty="0" err="1" smtClean="0"/>
              <a:t>materinski</a:t>
            </a:r>
            <a:r>
              <a:rPr lang="en-US" dirty="0" smtClean="0"/>
              <a:t> </a:t>
            </a:r>
            <a:r>
              <a:rPr lang="en-US" dirty="0" err="1" smtClean="0"/>
              <a:t>jezik</a:t>
            </a:r>
            <a:r>
              <a:rPr lang="en-US" dirty="0" smtClean="0"/>
              <a:t> + </a:t>
            </a:r>
            <a:r>
              <a:rPr lang="en-US" dirty="0" err="1" smtClean="0"/>
              <a:t>naučiti</a:t>
            </a:r>
            <a:r>
              <a:rPr lang="en-US" dirty="0" smtClean="0"/>
              <a:t> </a:t>
            </a:r>
            <a:r>
              <a:rPr lang="en-US" dirty="0" err="1" smtClean="0"/>
              <a:t>hrvatski</a:t>
            </a:r>
            <a:r>
              <a:rPr lang="en-US" dirty="0" smtClean="0"/>
              <a:t> </a:t>
            </a:r>
            <a:r>
              <a:rPr lang="en-US" dirty="0" err="1" smtClean="0"/>
              <a:t>jezik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34530" y="254212"/>
            <a:ext cx="7704667" cy="72301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>
                <a:solidFill>
                  <a:srgbClr val="0070C0"/>
                </a:solidFill>
              </a:rPr>
              <a:t>p</a:t>
            </a:r>
            <a:r>
              <a:rPr lang="en-US" dirty="0" err="1" smtClean="0">
                <a:solidFill>
                  <a:srgbClr val="0070C0"/>
                </a:solidFill>
              </a:rPr>
              <a:t>rilike</a:t>
            </a:r>
            <a:r>
              <a:rPr lang="en-US" dirty="0" smtClean="0">
                <a:solidFill>
                  <a:srgbClr val="0070C0"/>
                </a:solidFill>
              </a:rPr>
              <a:t> RPOO-a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084989" y="3603123"/>
            <a:ext cx="1803748" cy="764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1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868" y="227072"/>
            <a:ext cx="7704667" cy="72301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solidFill>
                  <a:srgbClr val="0070C0"/>
                </a:solidFill>
              </a:rPr>
              <a:t>Zašto</a:t>
            </a:r>
            <a:r>
              <a:rPr lang="en-US" dirty="0" smtClean="0">
                <a:solidFill>
                  <a:srgbClr val="0070C0"/>
                </a:solidFill>
              </a:rPr>
              <a:t> je </a:t>
            </a:r>
            <a:r>
              <a:rPr lang="en-US" dirty="0" err="1" smtClean="0">
                <a:solidFill>
                  <a:srgbClr val="0070C0"/>
                </a:solidFill>
              </a:rPr>
              <a:t>važno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očuvati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učiti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materinski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jezik</a:t>
            </a:r>
            <a:r>
              <a:rPr lang="en-US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885" y="1215024"/>
            <a:ext cx="8260915" cy="5198301"/>
          </a:xfrm>
        </p:spPr>
        <p:txBody>
          <a:bodyPr>
            <a:normAutofit/>
          </a:bodyPr>
          <a:lstStyle/>
          <a:p>
            <a:r>
              <a:rPr lang="en-US" dirty="0" err="1" smtClean="0"/>
              <a:t>Moguće</a:t>
            </a:r>
            <a:r>
              <a:rPr lang="en-US" dirty="0" smtClean="0"/>
              <a:t> </a:t>
            </a:r>
            <a:r>
              <a:rPr lang="en-US" dirty="0" err="1" smtClean="0"/>
              <a:t>slabljenje</a:t>
            </a:r>
            <a:r>
              <a:rPr lang="en-US" dirty="0" smtClean="0"/>
              <a:t> </a:t>
            </a:r>
            <a:r>
              <a:rPr lang="en-US" dirty="0" err="1" smtClean="0"/>
              <a:t>veze</a:t>
            </a:r>
            <a:r>
              <a:rPr lang="en-US" dirty="0" smtClean="0"/>
              <a:t> </a:t>
            </a:r>
            <a:r>
              <a:rPr lang="en-US" dirty="0" err="1" smtClean="0"/>
              <a:t>između</a:t>
            </a:r>
            <a:r>
              <a:rPr lang="en-US" dirty="0" smtClean="0"/>
              <a:t> </a:t>
            </a:r>
            <a:r>
              <a:rPr lang="en-US" dirty="0" err="1" smtClean="0"/>
              <a:t>jezika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identiteta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učenika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ne </a:t>
            </a:r>
            <a:r>
              <a:rPr lang="en-US" dirty="0" err="1" smtClean="0"/>
              <a:t>uče</a:t>
            </a:r>
            <a:r>
              <a:rPr lang="en-US" dirty="0" smtClean="0"/>
              <a:t> </a:t>
            </a:r>
            <a:r>
              <a:rPr lang="en-US" dirty="0" err="1" smtClean="0"/>
              <a:t>materinski</a:t>
            </a:r>
            <a:r>
              <a:rPr lang="en-US" dirty="0" smtClean="0"/>
              <a:t> </a:t>
            </a:r>
            <a:r>
              <a:rPr lang="en-US" dirty="0" err="1" smtClean="0"/>
              <a:t>jezik</a:t>
            </a:r>
            <a:r>
              <a:rPr lang="en-US" dirty="0" smtClean="0"/>
              <a:t> (</a:t>
            </a:r>
            <a:r>
              <a:rPr lang="en-US" dirty="0" err="1" smtClean="0"/>
              <a:t>Byram</a:t>
            </a:r>
            <a:r>
              <a:rPr lang="en-US" dirty="0" smtClean="0"/>
              <a:t> 2006)</a:t>
            </a:r>
          </a:p>
          <a:p>
            <a:pPr lvl="1"/>
            <a:r>
              <a:rPr lang="en-US" dirty="0" err="1" smtClean="0"/>
              <a:t>Jačanje</a:t>
            </a:r>
            <a:r>
              <a:rPr lang="en-US" dirty="0" smtClean="0"/>
              <a:t> </a:t>
            </a:r>
            <a:r>
              <a:rPr lang="en-US" dirty="0" err="1" smtClean="0"/>
              <a:t>osobnoga</a:t>
            </a:r>
            <a:r>
              <a:rPr lang="en-US" dirty="0" smtClean="0"/>
              <a:t> </a:t>
            </a:r>
            <a:r>
              <a:rPr lang="en-US" dirty="0" err="1" smtClean="0"/>
              <a:t>identiteta</a:t>
            </a:r>
            <a:endParaRPr lang="en-US" dirty="0" smtClean="0"/>
          </a:p>
          <a:p>
            <a:pPr lvl="1"/>
            <a:r>
              <a:rPr lang="en-US" dirty="0" err="1" smtClean="0"/>
              <a:t>Jačanje</a:t>
            </a:r>
            <a:r>
              <a:rPr lang="en-US" dirty="0" smtClean="0"/>
              <a:t> </a:t>
            </a:r>
            <a:r>
              <a:rPr lang="en-US" dirty="0" err="1" smtClean="0"/>
              <a:t>društvenoga</a:t>
            </a:r>
            <a:r>
              <a:rPr lang="en-US" dirty="0" smtClean="0"/>
              <a:t> </a:t>
            </a:r>
            <a:r>
              <a:rPr lang="en-US" dirty="0" err="1" smtClean="0"/>
              <a:t>identiteta</a:t>
            </a:r>
            <a:endParaRPr lang="en-US" dirty="0" smtClean="0"/>
          </a:p>
          <a:p>
            <a:pPr lvl="1"/>
            <a:r>
              <a:rPr lang="en-US" dirty="0" err="1" smtClean="0"/>
              <a:t>Bolje</a:t>
            </a:r>
            <a:r>
              <a:rPr lang="en-US" dirty="0" smtClean="0"/>
              <a:t> </a:t>
            </a:r>
            <a:r>
              <a:rPr lang="en-US" dirty="0" err="1" smtClean="0"/>
              <a:t>poznavanje</a:t>
            </a:r>
            <a:r>
              <a:rPr lang="en-US" dirty="0" smtClean="0"/>
              <a:t> </a:t>
            </a:r>
            <a:r>
              <a:rPr lang="en-US" dirty="0" err="1" smtClean="0"/>
              <a:t>vlastite</a:t>
            </a:r>
            <a:r>
              <a:rPr lang="en-US" dirty="0" smtClean="0"/>
              <a:t> </a:t>
            </a:r>
            <a:r>
              <a:rPr lang="en-US" dirty="0" err="1" smtClean="0"/>
              <a:t>kulture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34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Učenje</a:t>
            </a:r>
            <a:r>
              <a:rPr lang="en-US" dirty="0"/>
              <a:t> </a:t>
            </a:r>
            <a:r>
              <a:rPr lang="en-US" dirty="0" err="1"/>
              <a:t>materinskoga</a:t>
            </a:r>
            <a:r>
              <a:rPr lang="en-US" dirty="0"/>
              <a:t> </a:t>
            </a:r>
            <a:r>
              <a:rPr lang="en-US" dirty="0" err="1"/>
              <a:t>jezika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pozitivan</a:t>
            </a:r>
            <a:r>
              <a:rPr lang="en-US" dirty="0"/>
              <a:t> </a:t>
            </a:r>
            <a:r>
              <a:rPr lang="en-US" dirty="0" err="1"/>
              <a:t>utjecaj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usvajanje</a:t>
            </a:r>
            <a:r>
              <a:rPr lang="en-US" dirty="0"/>
              <a:t> </a:t>
            </a:r>
            <a:r>
              <a:rPr lang="en-US" dirty="0" err="1"/>
              <a:t>znanja</a:t>
            </a:r>
            <a:r>
              <a:rPr lang="en-US" dirty="0"/>
              <a:t> (</a:t>
            </a:r>
            <a:r>
              <a:rPr lang="en-US" dirty="0" err="1"/>
              <a:t>kognitivni</a:t>
            </a:r>
            <a:r>
              <a:rPr lang="en-US" dirty="0"/>
              <a:t> </a:t>
            </a:r>
            <a:r>
              <a:rPr lang="en-US" dirty="0" err="1"/>
              <a:t>aspekt</a:t>
            </a:r>
            <a:r>
              <a:rPr lang="en-US" dirty="0"/>
              <a:t> </a:t>
            </a:r>
            <a:r>
              <a:rPr lang="en-US" dirty="0" err="1"/>
              <a:t>obrazovanja</a:t>
            </a:r>
            <a:r>
              <a:rPr lang="en-US" dirty="0"/>
              <a:t>)</a:t>
            </a:r>
          </a:p>
          <a:p>
            <a:pPr lvl="1"/>
            <a:r>
              <a:rPr lang="en-US" dirty="0" err="1" smtClean="0"/>
              <a:t>razvija</a:t>
            </a:r>
            <a:r>
              <a:rPr lang="en-US" dirty="0" smtClean="0"/>
              <a:t> </a:t>
            </a:r>
            <a:r>
              <a:rPr lang="en-US" dirty="0" err="1"/>
              <a:t>komunikacijske</a:t>
            </a:r>
            <a:r>
              <a:rPr lang="en-US" dirty="0"/>
              <a:t> </a:t>
            </a:r>
            <a:r>
              <a:rPr lang="en-US" dirty="0" err="1"/>
              <a:t>sposobnosti</a:t>
            </a:r>
            <a:endParaRPr lang="en-US" dirty="0"/>
          </a:p>
          <a:p>
            <a:pPr lvl="1"/>
            <a:r>
              <a:rPr lang="en-US" dirty="0" err="1"/>
              <a:t>razvija</a:t>
            </a:r>
            <a:r>
              <a:rPr lang="en-US" dirty="0"/>
              <a:t> </a:t>
            </a:r>
            <a:r>
              <a:rPr lang="en-US" dirty="0" err="1"/>
              <a:t>metajezičnu</a:t>
            </a:r>
            <a:r>
              <a:rPr lang="en-US" dirty="0"/>
              <a:t> </a:t>
            </a:r>
            <a:r>
              <a:rPr lang="en-US" dirty="0" err="1"/>
              <a:t>osviještenost</a:t>
            </a:r>
            <a:endParaRPr lang="en-US" dirty="0"/>
          </a:p>
          <a:p>
            <a:pPr lvl="2"/>
            <a:r>
              <a:rPr lang="en-US" dirty="0" err="1">
                <a:sym typeface="Wingdings"/>
              </a:rPr>
              <a:t>pozitivno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utječe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na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razvoj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pismenosti</a:t>
            </a:r>
            <a:endParaRPr lang="en-US" dirty="0">
              <a:sym typeface="Wingdings"/>
            </a:endParaRPr>
          </a:p>
          <a:p>
            <a:pPr lvl="2"/>
            <a:r>
              <a:rPr lang="en-US" dirty="0" err="1">
                <a:sym typeface="Wingdings"/>
              </a:rPr>
              <a:t>pozitivno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utječe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na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ovladavanje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drugim</a:t>
            </a:r>
            <a:r>
              <a:rPr lang="en-US" dirty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jezicima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err="1">
                <a:sym typeface="Wingdings"/>
              </a:rPr>
              <a:t>p</a:t>
            </a:r>
            <a:r>
              <a:rPr lang="en-US" dirty="0" err="1" smtClean="0">
                <a:sym typeface="Wingdings"/>
              </a:rPr>
              <a:t>ozitivno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utječe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razvoj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pismenosti</a:t>
            </a:r>
            <a:r>
              <a:rPr lang="en-US" dirty="0" smtClean="0">
                <a:sym typeface="Wingdings"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Zašto</a:t>
            </a:r>
            <a:r>
              <a:rPr lang="en-US" dirty="0">
                <a:solidFill>
                  <a:srgbClr val="0070C0"/>
                </a:solidFill>
              </a:rPr>
              <a:t> je </a:t>
            </a:r>
            <a:r>
              <a:rPr lang="en-US" dirty="0" err="1">
                <a:solidFill>
                  <a:srgbClr val="0070C0"/>
                </a:solidFill>
              </a:rPr>
              <a:t>važno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očuvati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učiti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materinski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jezik</a:t>
            </a:r>
            <a:r>
              <a:rPr lang="en-US" dirty="0">
                <a:solidFill>
                  <a:srgbClr val="0070C0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37771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060" y="764088"/>
            <a:ext cx="8302205" cy="6093912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Iskoristiti sve prednosti ovladavanja jezikom u mlađoj dobi </a:t>
            </a:r>
          </a:p>
          <a:p>
            <a:pPr lvl="1"/>
            <a:r>
              <a:rPr lang="en-US" dirty="0" err="1"/>
              <a:t>j</a:t>
            </a:r>
            <a:r>
              <a:rPr lang="en-US" dirty="0" err="1" smtClean="0"/>
              <a:t>ezik</a:t>
            </a:r>
            <a:r>
              <a:rPr lang="en-US" dirty="0" smtClean="0"/>
              <a:t> se </a:t>
            </a:r>
            <a:r>
              <a:rPr lang="en-US" dirty="0" err="1" smtClean="0"/>
              <a:t>uči</a:t>
            </a:r>
            <a:r>
              <a:rPr lang="en-US" dirty="0" smtClean="0"/>
              <a:t> </a:t>
            </a:r>
            <a:r>
              <a:rPr lang="en-US" dirty="0" err="1" smtClean="0"/>
              <a:t>kroz</a:t>
            </a:r>
            <a:r>
              <a:rPr lang="en-US" dirty="0" smtClean="0"/>
              <a:t> </a:t>
            </a:r>
            <a:r>
              <a:rPr lang="en-US" dirty="0" err="1" smtClean="0"/>
              <a:t>komunikaciju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komunikaciju</a:t>
            </a:r>
            <a:r>
              <a:rPr lang="en-US" dirty="0" smtClean="0"/>
              <a:t> </a:t>
            </a:r>
          </a:p>
          <a:p>
            <a:pPr lvl="2"/>
            <a:r>
              <a:rPr lang="en-US" dirty="0" err="1" smtClean="0"/>
              <a:t>komunikacija</a:t>
            </a:r>
            <a:r>
              <a:rPr lang="en-US" dirty="0" smtClean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temeljna</a:t>
            </a:r>
            <a:r>
              <a:rPr lang="en-US" dirty="0"/>
              <a:t> </a:t>
            </a:r>
            <a:r>
              <a:rPr lang="en-US" dirty="0" err="1"/>
              <a:t>svrha</a:t>
            </a:r>
            <a:r>
              <a:rPr lang="en-US" dirty="0"/>
              <a:t> </a:t>
            </a:r>
            <a:r>
              <a:rPr lang="en-US" dirty="0" err="1"/>
              <a:t>jezika</a:t>
            </a:r>
            <a:r>
              <a:rPr lang="en-US" dirty="0"/>
              <a:t> </a:t>
            </a:r>
            <a:endParaRPr lang="hr-HR" dirty="0"/>
          </a:p>
          <a:p>
            <a:pPr lvl="1"/>
            <a:r>
              <a:rPr lang="hr-HR" dirty="0" err="1" smtClean="0"/>
              <a:t>sponatno</a:t>
            </a:r>
            <a:r>
              <a:rPr lang="hr-HR" dirty="0" smtClean="0"/>
              <a:t> učenje, učenje kroz igru, smisleno učenje (jezik je dio svakodnevnih aktivnosti), </a:t>
            </a:r>
            <a:r>
              <a:rPr lang="hr-HR" dirty="0" err="1" smtClean="0"/>
              <a:t>kontekstualizirano</a:t>
            </a:r>
            <a:r>
              <a:rPr lang="hr-HR" dirty="0" smtClean="0"/>
              <a:t> učenje</a:t>
            </a:r>
          </a:p>
          <a:p>
            <a:pPr lvl="2"/>
            <a:r>
              <a:rPr lang="en-US" dirty="0"/>
              <a:t>j</a:t>
            </a:r>
            <a:r>
              <a:rPr lang="hr-HR" dirty="0" err="1" smtClean="0"/>
              <a:t>ezični</a:t>
            </a:r>
            <a:r>
              <a:rPr lang="hr-HR" dirty="0" smtClean="0"/>
              <a:t> obrasci usvajaju se s njihovim funkcijama (ne “razdvaja” se leksik od gramatike)</a:t>
            </a:r>
          </a:p>
          <a:p>
            <a:pPr lvl="1"/>
            <a:r>
              <a:rPr lang="hr-HR" dirty="0" smtClean="0"/>
              <a:t>integrirani pristup – preslikava uporabu jezika u stvarnome životu</a:t>
            </a:r>
          </a:p>
          <a:p>
            <a:pPr lvl="1"/>
            <a:r>
              <a:rPr lang="hr-HR" dirty="0" smtClean="0"/>
              <a:t>dobar jezični i govorni uzor – mogućnost ovladavanja fonološkom razinom </a:t>
            </a:r>
          </a:p>
          <a:p>
            <a:pPr lvl="1"/>
            <a:r>
              <a:rPr lang="hr-HR" dirty="0" smtClean="0"/>
              <a:t>izloženost jeziku (svakodnevna komunikacija</a:t>
            </a:r>
            <a:r>
              <a:rPr lang="hr-HR" smtClean="0"/>
              <a:t>, slikovnice, priče</a:t>
            </a:r>
            <a:r>
              <a:rPr lang="hr-HR" dirty="0" smtClean="0"/>
              <a:t>, pjesme, brojalice</a:t>
            </a:r>
            <a:r>
              <a:rPr lang="mr-IN" dirty="0" smtClean="0"/>
              <a:t>…</a:t>
            </a:r>
            <a:r>
              <a:rPr lang="hr-HR" dirty="0" smtClean="0"/>
              <a:t>)</a:t>
            </a:r>
          </a:p>
          <a:p>
            <a:pPr lvl="1"/>
            <a:r>
              <a:rPr lang="hr-HR" dirty="0" smtClean="0"/>
              <a:t>različiti jezični i govorni modeli</a:t>
            </a:r>
          </a:p>
          <a:p>
            <a:pPr lvl="1"/>
            <a:r>
              <a:rPr lang="hr-HR" dirty="0" smtClean="0"/>
              <a:t>aktivnosti koje omogućuju visok stupanj repetitivnosti i učenja po modelu</a:t>
            </a:r>
          </a:p>
          <a:p>
            <a:pPr lvl="1"/>
            <a:r>
              <a:rPr lang="hr-HR" dirty="0" smtClean="0"/>
              <a:t>sloboda izražavanja, ”neopterećenost” pogreškama </a:t>
            </a:r>
            <a:r>
              <a:rPr lang="mr-IN" dirty="0" smtClean="0"/>
              <a:t>–</a:t>
            </a:r>
            <a:r>
              <a:rPr lang="hr-HR" dirty="0" smtClean="0"/>
              <a:t> pogreške služe učenju</a:t>
            </a:r>
          </a:p>
          <a:p>
            <a:pPr lvl="1"/>
            <a:r>
              <a:rPr lang="en-US" dirty="0"/>
              <a:t>t</a:t>
            </a:r>
            <a:r>
              <a:rPr lang="hr-HR" dirty="0" err="1" smtClean="0"/>
              <a:t>renutačna</a:t>
            </a:r>
            <a:r>
              <a:rPr lang="hr-HR" dirty="0" smtClean="0"/>
              <a:t> povratna informacija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27828" y="-100209"/>
            <a:ext cx="7704667" cy="723013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Kako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omogućiti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djeci</a:t>
            </a:r>
            <a:r>
              <a:rPr lang="en-US" dirty="0" smtClean="0">
                <a:solidFill>
                  <a:srgbClr val="0070C0"/>
                </a:solidFill>
              </a:rPr>
              <a:t> da </a:t>
            </a:r>
            <a:r>
              <a:rPr lang="en-US" dirty="0" err="1" smtClean="0">
                <a:solidFill>
                  <a:srgbClr val="0070C0"/>
                </a:solidFill>
              </a:rPr>
              <a:t>nauče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hrvatski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jezik</a:t>
            </a:r>
            <a:r>
              <a:rPr lang="en-US" dirty="0" smtClean="0">
                <a:solidFill>
                  <a:srgbClr val="0070C0"/>
                </a:solidFill>
              </a:rPr>
              <a:t>?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63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Kako</a:t>
            </a:r>
            <a:r>
              <a:rPr lang="en-US" dirty="0" smtClean="0"/>
              <a:t> </a:t>
            </a:r>
            <a:r>
              <a:rPr lang="en-US" dirty="0" err="1" smtClean="0"/>
              <a:t>pomoći</a:t>
            </a:r>
            <a:r>
              <a:rPr lang="en-US" dirty="0" smtClean="0"/>
              <a:t> </a:t>
            </a:r>
            <a:r>
              <a:rPr lang="en-US" dirty="0" err="1" smtClean="0"/>
              <a:t>odgojiteljima</a:t>
            </a:r>
            <a:r>
              <a:rPr lang="en-US" dirty="0" smtClean="0"/>
              <a:t> u </a:t>
            </a:r>
            <a:r>
              <a:rPr lang="en-US" dirty="0" err="1" smtClean="0"/>
              <a:t>radu</a:t>
            </a:r>
            <a:r>
              <a:rPr lang="en-US" dirty="0" smtClean="0"/>
              <a:t> s </a:t>
            </a:r>
            <a:r>
              <a:rPr lang="en-US" dirty="0" err="1" smtClean="0"/>
              <a:t>inojezičnom</a:t>
            </a:r>
            <a:r>
              <a:rPr lang="en-US" dirty="0" smtClean="0"/>
              <a:t> </a:t>
            </a:r>
            <a:r>
              <a:rPr lang="en-US" dirty="0" err="1" smtClean="0"/>
              <a:t>djecom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786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2186" y="44374"/>
            <a:ext cx="7344400" cy="418058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ta-IN" sz="2800" b="0" dirty="0" smtClean="0">
                <a:solidFill>
                  <a:srgbClr val="0070C0"/>
                </a:solidFill>
                <a:latin typeface="Verdana"/>
                <a:cs typeface="Verdana"/>
              </a:rPr>
              <a:t>P</a:t>
            </a:r>
            <a:r>
              <a:rPr lang="en-US" sz="2800" b="0" dirty="0" smtClean="0">
                <a:solidFill>
                  <a:srgbClr val="0070C0"/>
                </a:solidFill>
                <a:latin typeface="Verdana"/>
                <a:cs typeface="Verdana"/>
              </a:rPr>
              <a:t>o</a:t>
            </a:r>
            <a:r>
              <a:rPr lang="ta-IN" sz="2800" b="0" dirty="0" err="1" smtClean="0">
                <a:solidFill>
                  <a:srgbClr val="0070C0"/>
                </a:solidFill>
                <a:latin typeface="Verdana"/>
                <a:cs typeface="Verdana"/>
              </a:rPr>
              <a:t>moć</a:t>
            </a:r>
            <a:r>
              <a:rPr lang="ta-IN" sz="2800" b="0" dirty="0" smtClean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lang="hr-HR" sz="2800" b="0" dirty="0" smtClean="0">
                <a:solidFill>
                  <a:srgbClr val="0070C0"/>
                </a:solidFill>
                <a:latin typeface="Verdana"/>
                <a:cs typeface="Verdana"/>
              </a:rPr>
              <a:t>odgojiteljima</a:t>
            </a:r>
            <a:endParaRPr lang="en-US" sz="2800" b="0" dirty="0">
              <a:solidFill>
                <a:srgbClr val="0070C0"/>
              </a:solidFill>
              <a:latin typeface="Verdana"/>
              <a:cs typeface="Verdana"/>
            </a:endParaRPr>
          </a:p>
        </p:txBody>
      </p:sp>
      <p:pic>
        <p:nvPicPr>
          <p:cNvPr id="430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01" y="992989"/>
            <a:ext cx="1691471" cy="2499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3638" y="569868"/>
            <a:ext cx="1804431" cy="25773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43012" name="Picture 6" descr="Screen Shot 2014-04-12 at 14.48.15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316" y="679040"/>
            <a:ext cx="2139813" cy="232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2761" y="3430379"/>
            <a:ext cx="2033115" cy="28928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6647" y="3223577"/>
            <a:ext cx="2224683" cy="30996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8989" y="421112"/>
            <a:ext cx="2141105" cy="2585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1221" y="3537526"/>
            <a:ext cx="2080190" cy="301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4451" y="1612072"/>
            <a:ext cx="8091814" cy="384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charset="2"/>
              <a:buChar char="§"/>
            </a:pPr>
            <a:r>
              <a:rPr lang="en-US" sz="2600" dirty="0" err="1" smtClean="0">
                <a:latin typeface="Arial" charset="0"/>
                <a:ea typeface="Arial" charset="0"/>
                <a:cs typeface="Arial" charset="0"/>
              </a:rPr>
              <a:t>Rezultati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latin typeface="Arial" charset="0"/>
                <a:ea typeface="Arial" charset="0"/>
                <a:cs typeface="Arial" charset="0"/>
              </a:rPr>
              <a:t>projekta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latin typeface="Arial" charset="0"/>
                <a:ea typeface="Arial" charset="0"/>
                <a:cs typeface="Arial" charset="0"/>
              </a:rPr>
              <a:t>usmjerenih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 k </a:t>
            </a:r>
            <a:r>
              <a:rPr lang="en-US" sz="2600" dirty="0" err="1" smtClean="0">
                <a:latin typeface="Arial" charset="0"/>
                <a:ea typeface="Arial" charset="0"/>
                <a:cs typeface="Arial" charset="0"/>
              </a:rPr>
              <a:t>predškolskoj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latin typeface="Arial" charset="0"/>
                <a:ea typeface="Arial" charset="0"/>
                <a:cs typeface="Arial" charset="0"/>
              </a:rPr>
              <a:t>ranoj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latin typeface="Arial" charset="0"/>
                <a:ea typeface="Arial" charset="0"/>
                <a:cs typeface="Arial" charset="0"/>
              </a:rPr>
              <a:t>školskoj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dirty="0" err="1" smtClean="0">
                <a:latin typeface="Arial" charset="0"/>
                <a:ea typeface="Arial" charset="0"/>
                <a:cs typeface="Arial" charset="0"/>
              </a:rPr>
              <a:t>dobi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742950" lvl="1" indent="-285750">
              <a:lnSpc>
                <a:spcPct val="120000"/>
              </a:lnSpc>
              <a:buFont typeface="Wingdings" charset="2"/>
              <a:buChar char="§"/>
            </a:pPr>
            <a:endParaRPr lang="en-US" sz="1050" dirty="0">
              <a:latin typeface="Arial" charset="0"/>
              <a:ea typeface="Arial" charset="0"/>
              <a:cs typeface="Arial" charset="0"/>
            </a:endParaRPr>
          </a:p>
          <a:p>
            <a:pPr marL="742950" lvl="1" indent="-285750">
              <a:lnSpc>
                <a:spcPct val="120000"/>
              </a:lnSpc>
              <a:buFont typeface="Wingdings" charset="2"/>
              <a:buChar char="§"/>
            </a:pP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Erasmus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+ project </a:t>
            </a:r>
            <a:r>
              <a:rPr lang="en-US" sz="2200" i="1" dirty="0">
                <a:latin typeface="Arial" charset="0"/>
                <a:ea typeface="Arial" charset="0"/>
                <a:cs typeface="Arial" charset="0"/>
              </a:rPr>
              <a:t>Development of Literacy and Language Learning for Disadvantaged Young Learners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2200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120000"/>
              </a:lnSpc>
            </a:pP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https://project-</a:t>
            </a:r>
            <a:r>
              <a:rPr lang="en-US" sz="2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deal.eu</a:t>
            </a:r>
            <a:endParaRPr lang="en-US" sz="2200" dirty="0">
              <a:solidFill>
                <a:schemeClr val="accent4">
                  <a:lumMod val="60000"/>
                  <a:lumOff val="4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742950" lvl="1" indent="-285750">
              <a:lnSpc>
                <a:spcPct val="120000"/>
              </a:lnSpc>
              <a:buFont typeface="Wingdings" charset="2"/>
              <a:buChar char="§"/>
            </a:pPr>
            <a:endParaRPr lang="en-US" sz="1100" dirty="0">
              <a:latin typeface="Arial" charset="0"/>
              <a:ea typeface="Arial" charset="0"/>
              <a:cs typeface="Arial" charset="0"/>
            </a:endParaRPr>
          </a:p>
          <a:p>
            <a:pPr marL="742950" lvl="1" indent="-285750">
              <a:lnSpc>
                <a:spcPct val="120000"/>
              </a:lnSpc>
              <a:buFont typeface="Wingdings" charset="2"/>
              <a:buChar char="§"/>
            </a:pP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Erasmus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+ project AVIOR-</a:t>
            </a:r>
            <a:r>
              <a:rPr lang="en-US" sz="2200" i="1" dirty="0">
                <a:latin typeface="Arial" charset="0"/>
                <a:ea typeface="Arial" charset="0"/>
                <a:cs typeface="Arial" charset="0"/>
              </a:rPr>
              <a:t>Multilingual Material for children with a migrant background in Europe </a:t>
            </a: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120000"/>
              </a:lnSpc>
            </a:pP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https://</a:t>
            </a:r>
            <a:r>
              <a:rPr lang="en-US" sz="2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avior.risbo.org</a:t>
            </a: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sz="2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croatian-bayash</a:t>
            </a: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/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ta-IN" sz="2800" dirty="0" err="1" smtClean="0">
                <a:solidFill>
                  <a:srgbClr val="0070C0"/>
                </a:solidFill>
                <a:latin typeface="Arial"/>
                <a:cs typeface="Arial"/>
              </a:rPr>
              <a:t>Po</a:t>
            </a:r>
            <a:r>
              <a:rPr lang="hr-HR" sz="2800" dirty="0" smtClean="0">
                <a:solidFill>
                  <a:srgbClr val="0070C0"/>
                </a:solidFill>
                <a:latin typeface="Arial"/>
                <a:cs typeface="Arial"/>
              </a:rPr>
              <a:t>moć odgojiteljima</a:t>
            </a:r>
            <a:endParaRPr lang="en-US" sz="2800" dirty="0">
              <a:solidFill>
                <a:srgbClr val="0070C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072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">
            <a:extLst>
              <a:ext uri="{FF2B5EF4-FFF2-40B4-BE49-F238E27FC236}">
                <a16:creationId xmlns:a16="http://schemas.microsoft.com/office/drawing/2014/main" id="{BD3943CF-04B0-4C53-A172-F11A70A7C70C}"/>
              </a:ext>
            </a:extLst>
          </p:cNvPr>
          <p:cNvGrpSpPr/>
          <p:nvPr/>
        </p:nvGrpSpPr>
        <p:grpSpPr>
          <a:xfrm>
            <a:off x="14875" y="857250"/>
            <a:ext cx="442326" cy="5143500"/>
            <a:chOff x="0" y="0"/>
            <a:chExt cx="303584" cy="2730652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5167C0B4-085D-4646-90C1-75A923A8AA7B}"/>
                </a:ext>
              </a:extLst>
            </p:cNvPr>
            <p:cNvSpPr/>
            <p:nvPr/>
          </p:nvSpPr>
          <p:spPr>
            <a:xfrm>
              <a:off x="0" y="0"/>
              <a:ext cx="303584" cy="2730652"/>
            </a:xfrm>
            <a:custGeom>
              <a:avLst/>
              <a:gdLst/>
              <a:ahLst/>
              <a:cxnLst/>
              <a:rect l="l" t="t" r="r" b="b"/>
              <a:pathLst>
                <a:path w="303584" h="2730652">
                  <a:moveTo>
                    <a:pt x="0" y="0"/>
                  </a:moveTo>
                  <a:lnTo>
                    <a:pt x="303584" y="0"/>
                  </a:lnTo>
                  <a:lnTo>
                    <a:pt x="303584" y="2730652"/>
                  </a:lnTo>
                  <a:lnTo>
                    <a:pt x="0" y="2730652"/>
                  </a:lnTo>
                  <a:close/>
                </a:path>
              </a:pathLst>
            </a:custGeom>
            <a:solidFill>
              <a:srgbClr val="26BDE2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971550" y="857250"/>
            <a:ext cx="7963943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17"/>
              </a:lnSpc>
              <a:spcBef>
                <a:spcPct val="0"/>
              </a:spcBef>
            </a:pPr>
            <a:r>
              <a:rPr lang="hr-HR" sz="244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Poslijediplomski specijalistički studij </a:t>
            </a:r>
          </a:p>
          <a:p>
            <a:pPr>
              <a:lnSpc>
                <a:spcPts val="3417"/>
              </a:lnSpc>
              <a:spcBef>
                <a:spcPct val="0"/>
              </a:spcBef>
            </a:pPr>
            <a:r>
              <a:rPr lang="hr-HR" sz="2441" i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Obrazovni pristup hrvatskom kao inom jeziku </a:t>
            </a:r>
            <a:r>
              <a:rPr lang="en-US" sz="2441" i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u</a:t>
            </a:r>
            <a:r>
              <a:rPr lang="hr-HR" sz="2441" i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ranom odgoju i obveznom obrazovanju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3671" y="2588191"/>
            <a:ext cx="849708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hr-HR" sz="2000" dirty="0">
                <a:latin typeface="Arial" charset="0"/>
                <a:ea typeface="Arial" charset="0"/>
                <a:cs typeface="Arial" charset="0"/>
              </a:rPr>
              <a:t>Trajanje:   2 godine, 120 ECTS-a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J</a:t>
            </a:r>
            <a:r>
              <a:rPr lang="hr-HR" sz="2000" dirty="0" err="1">
                <a:latin typeface="Arial" charset="0"/>
                <a:ea typeface="Arial" charset="0"/>
                <a:cs typeface="Arial" charset="0"/>
              </a:rPr>
              <a:t>edinstven</a:t>
            </a:r>
            <a:r>
              <a:rPr lang="hr-HR" sz="2000" dirty="0">
                <a:latin typeface="Arial" charset="0"/>
                <a:ea typeface="Arial" charset="0"/>
                <a:cs typeface="Arial" charset="0"/>
              </a:rPr>
              <a:t> studijski program u Republici Hrvatskoj</a:t>
            </a: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hr-HR" sz="2000" dirty="0" smtClean="0">
                <a:latin typeface="Arial" charset="0"/>
                <a:ea typeface="Arial" charset="0"/>
                <a:cs typeface="Arial" charset="0"/>
              </a:rPr>
              <a:t>Namijenjen </a:t>
            </a:r>
            <a:r>
              <a:rPr lang="hr-HR" sz="2000" dirty="0">
                <a:latin typeface="Arial" charset="0"/>
                <a:ea typeface="Arial" charset="0"/>
                <a:cs typeface="Arial" charset="0"/>
              </a:rPr>
              <a:t>svima koji rade s djecom i učenicima kojima hrvatski nije </a:t>
            </a:r>
            <a:r>
              <a:rPr lang="hr-HR" sz="2000" dirty="0" smtClean="0">
                <a:latin typeface="Arial" charset="0"/>
                <a:ea typeface="Arial" charset="0"/>
                <a:cs typeface="Arial" charset="0"/>
              </a:rPr>
              <a:t>J1</a:t>
            </a:r>
            <a:endParaRPr lang="hr-HR" sz="2000" dirty="0">
              <a:latin typeface="Arial" charset="0"/>
              <a:ea typeface="Arial" charset="0"/>
              <a:cs typeface="Arial" charset="0"/>
            </a:endParaRP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hr-HR" sz="2000" dirty="0">
                <a:latin typeface="Arial" charset="0"/>
                <a:ea typeface="Arial" charset="0"/>
                <a:cs typeface="Arial" charset="0"/>
              </a:rPr>
              <a:t>Akademski naziv koji se stječe: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Sveučilišni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specijalist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za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obrazovanje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o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hrvatskom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kao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inom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jeziku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 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82133" y="202020"/>
            <a:ext cx="7704667" cy="47438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ta-IN" sz="2800" smtClean="0">
                <a:solidFill>
                  <a:srgbClr val="0070C0"/>
                </a:solidFill>
                <a:latin typeface="Arial"/>
                <a:cs typeface="Arial"/>
              </a:rPr>
              <a:t>Po</a:t>
            </a:r>
            <a:r>
              <a:rPr lang="hr-HR" sz="2800" smtClean="0">
                <a:solidFill>
                  <a:srgbClr val="0070C0"/>
                </a:solidFill>
                <a:latin typeface="Arial"/>
                <a:cs typeface="Arial"/>
              </a:rPr>
              <a:t>moć odgojiteljima</a:t>
            </a:r>
            <a:endParaRPr lang="en-US" sz="2800" dirty="0">
              <a:solidFill>
                <a:srgbClr val="0070C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077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">
            <a:extLst>
              <a:ext uri="{FF2B5EF4-FFF2-40B4-BE49-F238E27FC236}">
                <a16:creationId xmlns:a16="http://schemas.microsoft.com/office/drawing/2014/main" id="{BD3943CF-04B0-4C53-A172-F11A70A7C70C}"/>
              </a:ext>
            </a:extLst>
          </p:cNvPr>
          <p:cNvGrpSpPr/>
          <p:nvPr/>
        </p:nvGrpSpPr>
        <p:grpSpPr>
          <a:xfrm>
            <a:off x="17585" y="857250"/>
            <a:ext cx="439616" cy="5143500"/>
            <a:chOff x="0" y="0"/>
            <a:chExt cx="303584" cy="2730652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5167C0B4-085D-4646-90C1-75A923A8AA7B}"/>
                </a:ext>
              </a:extLst>
            </p:cNvPr>
            <p:cNvSpPr/>
            <p:nvPr/>
          </p:nvSpPr>
          <p:spPr>
            <a:xfrm>
              <a:off x="0" y="0"/>
              <a:ext cx="303584" cy="2730652"/>
            </a:xfrm>
            <a:custGeom>
              <a:avLst/>
              <a:gdLst/>
              <a:ahLst/>
              <a:cxnLst/>
              <a:rect l="l" t="t" r="r" b="b"/>
              <a:pathLst>
                <a:path w="303584" h="2730652">
                  <a:moveTo>
                    <a:pt x="0" y="0"/>
                  </a:moveTo>
                  <a:lnTo>
                    <a:pt x="303584" y="0"/>
                  </a:lnTo>
                  <a:lnTo>
                    <a:pt x="303584" y="2730652"/>
                  </a:lnTo>
                  <a:lnTo>
                    <a:pt x="0" y="2730652"/>
                  </a:lnTo>
                  <a:close/>
                </a:path>
              </a:pathLst>
            </a:custGeom>
            <a:solidFill>
              <a:srgbClr val="26BDE2"/>
            </a:solidFill>
          </p:spPr>
        </p:sp>
      </p:grpSp>
      <p:sp>
        <p:nvSpPr>
          <p:cNvPr id="6" name="TextBox 5"/>
          <p:cNvSpPr txBox="1"/>
          <p:nvPr/>
        </p:nvSpPr>
        <p:spPr>
          <a:xfrm>
            <a:off x="921446" y="857250"/>
            <a:ext cx="851691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Interdisciplinarnost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programa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t</a:t>
            </a:r>
            <a:r>
              <a:rPr lang="hr-HR" sz="2000" dirty="0" err="1">
                <a:latin typeface="Arial" charset="0"/>
                <a:ea typeface="Arial" charset="0"/>
                <a:cs typeface="Arial" charset="0"/>
              </a:rPr>
              <a:t>ri</a:t>
            </a:r>
            <a:r>
              <a:rPr lang="hr-HR" sz="2000" dirty="0">
                <a:latin typeface="Arial" charset="0"/>
                <a:ea typeface="Arial" charset="0"/>
                <a:cs typeface="Arial" charset="0"/>
              </a:rPr>
              <a:t> skupine kolegija: </a:t>
            </a:r>
            <a:endParaRPr lang="hr-HR" sz="2000" dirty="0" smtClean="0">
              <a:latin typeface="Arial" charset="0"/>
              <a:ea typeface="Arial" charset="0"/>
              <a:cs typeface="Arial" charset="0"/>
            </a:endParaRPr>
          </a:p>
          <a:p>
            <a:pPr marL="628650" lvl="1" indent="-171450">
              <a:lnSpc>
                <a:spcPct val="150000"/>
              </a:lnSpc>
              <a:buFont typeface="Arial" charset="0"/>
              <a:buChar char="•"/>
            </a:pPr>
            <a:r>
              <a:rPr lang="hr-HR" sz="2000" dirty="0" smtClean="0">
                <a:latin typeface="Arial" charset="0"/>
                <a:ea typeface="Arial" charset="0"/>
                <a:cs typeface="Arial" charset="0"/>
              </a:rPr>
              <a:t>Teme </a:t>
            </a:r>
            <a:r>
              <a:rPr lang="hr-HR" sz="2000" dirty="0">
                <a:latin typeface="Arial" charset="0"/>
                <a:ea typeface="Arial" charset="0"/>
                <a:cs typeface="Arial" charset="0"/>
              </a:rPr>
              <a:t>iz šireg područja obrazovanja </a:t>
            </a:r>
            <a:r>
              <a:rPr lang="hr-HR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hr-HR" i="1" dirty="0">
                <a:latin typeface="Arial" charset="0"/>
                <a:ea typeface="Arial" charset="0"/>
                <a:cs typeface="Arial" charset="0"/>
              </a:rPr>
              <a:t>Teorija </a:t>
            </a:r>
            <a:r>
              <a:rPr lang="hr-HR" i="1" dirty="0" err="1">
                <a:latin typeface="Arial" charset="0"/>
                <a:ea typeface="Arial" charset="0"/>
                <a:cs typeface="Arial" charset="0"/>
              </a:rPr>
              <a:t>kurikula</a:t>
            </a:r>
            <a:r>
              <a:rPr lang="hr-HR" i="1" dirty="0">
                <a:latin typeface="Arial" charset="0"/>
                <a:ea typeface="Arial" charset="0"/>
                <a:cs typeface="Arial" charset="0"/>
              </a:rPr>
              <a:t>, Multimedijska didaktika i nastava na daljinu, </a:t>
            </a:r>
            <a:r>
              <a:rPr lang="hr-HR" i="1" dirty="0" err="1">
                <a:latin typeface="Arial" charset="0"/>
                <a:ea typeface="Arial" charset="0"/>
                <a:cs typeface="Arial" charset="0"/>
              </a:rPr>
              <a:t>Socijalnopedagoški</a:t>
            </a:r>
            <a:r>
              <a:rPr lang="hr-HR" i="1" dirty="0">
                <a:latin typeface="Arial" charset="0"/>
                <a:ea typeface="Arial" charset="0"/>
                <a:cs typeface="Arial" charset="0"/>
              </a:rPr>
              <a:t> aspekti obrazovanja</a:t>
            </a:r>
            <a:r>
              <a:rPr lang="mr-IN" i="1" dirty="0"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hr-HR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628650" lvl="1" indent="-171450">
              <a:lnSpc>
                <a:spcPct val="150000"/>
              </a:lnSpc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U</a:t>
            </a:r>
            <a:r>
              <a:rPr lang="hr-HR" sz="2000" dirty="0" err="1">
                <a:latin typeface="Arial" charset="0"/>
                <a:ea typeface="Arial" charset="0"/>
                <a:cs typeface="Arial" charset="0"/>
              </a:rPr>
              <a:t>ži</a:t>
            </a:r>
            <a:r>
              <a:rPr lang="hr-HR" sz="2000" dirty="0">
                <a:latin typeface="Arial" charset="0"/>
                <a:ea typeface="Arial" charset="0"/>
                <a:cs typeface="Arial" charset="0"/>
              </a:rPr>
              <a:t> specijalizirani sadržaji o ovladavanju i poučavanju inoga jezika </a:t>
            </a:r>
            <a:r>
              <a:rPr lang="hr-HR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hr-HR" i="1" dirty="0">
                <a:latin typeface="Arial" charset="0"/>
                <a:ea typeface="Arial" charset="0"/>
                <a:cs typeface="Arial" charset="0"/>
              </a:rPr>
              <a:t>Rano učenje stranoga jezika, Čitanje na materinskom i inom jeziku</a:t>
            </a:r>
            <a:r>
              <a:rPr lang="mr-IN" i="1" dirty="0" smtClean="0"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hr-HR" i="1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hr-HR" dirty="0">
              <a:latin typeface="Arial" charset="0"/>
              <a:ea typeface="Arial" charset="0"/>
              <a:cs typeface="Arial" charset="0"/>
            </a:endParaRPr>
          </a:p>
          <a:p>
            <a:pPr marL="628650" lvl="1" indent="-171450">
              <a:lnSpc>
                <a:spcPct val="150000"/>
              </a:lnSpc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K</a:t>
            </a:r>
            <a:r>
              <a:rPr lang="hr-HR" sz="2000" dirty="0" err="1">
                <a:latin typeface="Arial" charset="0"/>
                <a:ea typeface="Arial" charset="0"/>
                <a:cs typeface="Arial" charset="0"/>
              </a:rPr>
              <a:t>olegiji</a:t>
            </a:r>
            <a:r>
              <a:rPr lang="hr-HR" sz="2000" dirty="0">
                <a:latin typeface="Arial" charset="0"/>
                <a:ea typeface="Arial" charset="0"/>
                <a:cs typeface="Arial" charset="0"/>
              </a:rPr>
              <a:t> o hrvatskome jeziku </a:t>
            </a:r>
            <a:r>
              <a:rPr lang="hr-HR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hr-HR" i="1" dirty="0">
                <a:latin typeface="Arial" charset="0"/>
                <a:ea typeface="Arial" charset="0"/>
                <a:cs typeface="Arial" charset="0"/>
              </a:rPr>
              <a:t>Metodika hrvatskoga kao inoga jezika, Hrvatska jezična baština, Aktualna pitanja jezične norme</a:t>
            </a:r>
            <a:r>
              <a:rPr lang="mr-IN" i="1" dirty="0"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hr-HR" dirty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228600" indent="-228600">
              <a:buFont typeface="Arial" charset="0"/>
              <a:buChar char="•"/>
            </a:pP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Naglasak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interakciji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različitih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obrazovnih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područja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npr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dramska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pedagogija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uloga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književnosti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u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učenju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jezika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mediji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u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posredovanju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jezika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kulture</a:t>
            </a:r>
            <a:r>
              <a:rPr lang="mr-IN" sz="2000" dirty="0"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hr-HR" sz="2000" dirty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228600" indent="-228600">
              <a:lnSpc>
                <a:spcPct val="150000"/>
              </a:lnSpc>
              <a:buFont typeface="Arial" charset="0"/>
              <a:buChar char="•"/>
            </a:pP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C</a:t>
            </a:r>
            <a:r>
              <a:rPr lang="hr-HR" sz="2000" b="1" dirty="0" err="1">
                <a:latin typeface="Arial" charset="0"/>
                <a:ea typeface="Arial" charset="0"/>
                <a:cs typeface="Arial" charset="0"/>
              </a:rPr>
              <a:t>jeloviti</a:t>
            </a:r>
            <a:r>
              <a:rPr lang="hr-HR" sz="20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ea typeface="Arial" charset="0"/>
                <a:cs typeface="Arial" charset="0"/>
              </a:rPr>
              <a:t>pristupu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ea typeface="Arial" charset="0"/>
                <a:cs typeface="Arial" charset="0"/>
              </a:rPr>
              <a:t>ovladavanju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ea typeface="Arial" charset="0"/>
                <a:cs typeface="Arial" charset="0"/>
              </a:rPr>
              <a:t>jezikom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 smtClean="0">
                <a:latin typeface="Arial" charset="0"/>
                <a:ea typeface="Arial" charset="0"/>
                <a:cs typeface="Arial" charset="0"/>
              </a:rPr>
              <a:t>njegovu</a:t>
            </a:r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latin typeface="Arial" charset="0"/>
                <a:ea typeface="Arial" charset="0"/>
                <a:cs typeface="Arial" charset="0"/>
              </a:rPr>
              <a:t>poučavanju</a:t>
            </a:r>
            <a:endParaRPr lang="hr-HR" sz="2000" b="1" dirty="0">
              <a:latin typeface="Arial" charset="0"/>
              <a:ea typeface="Arial" charset="0"/>
              <a:cs typeface="Arial" charset="0"/>
            </a:endParaRP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R</a:t>
            </a:r>
            <a:r>
              <a:rPr lang="hr-HR" sz="2000" dirty="0" err="1">
                <a:latin typeface="Arial" charset="0"/>
                <a:ea typeface="Arial" charset="0"/>
                <a:cs typeface="Arial" charset="0"/>
              </a:rPr>
              <a:t>aspisan</a:t>
            </a:r>
            <a:r>
              <a:rPr lang="hr-HR" sz="2000" dirty="0">
                <a:latin typeface="Arial" charset="0"/>
                <a:ea typeface="Arial" charset="0"/>
                <a:cs typeface="Arial" charset="0"/>
              </a:rPr>
              <a:t> Natječaj za upis u studijski program </a:t>
            </a:r>
            <a:endParaRPr lang="hr-HR" sz="2000" dirty="0" smtClean="0">
              <a:latin typeface="Arial" charset="0"/>
              <a:ea typeface="Arial" charset="0"/>
              <a:cs typeface="Arial" charset="0"/>
            </a:endParaRP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V</a:t>
            </a:r>
            <a:r>
              <a:rPr lang="hr-HR" sz="2000" dirty="0" err="1">
                <a:latin typeface="Arial" charset="0"/>
                <a:ea typeface="Arial" charset="0"/>
                <a:cs typeface="Arial" charset="0"/>
              </a:rPr>
              <a:t>iše</a:t>
            </a:r>
            <a:r>
              <a:rPr lang="hr-HR" sz="2000" dirty="0">
                <a:latin typeface="Arial" charset="0"/>
                <a:ea typeface="Arial" charset="0"/>
                <a:cs typeface="Arial" charset="0"/>
              </a:rPr>
              <a:t> obavijesti na </a:t>
            </a:r>
            <a:r>
              <a:rPr lang="hr-HR" sz="2000" dirty="0" err="1" smtClean="0">
                <a:latin typeface="Arial" charset="0"/>
                <a:ea typeface="Arial" charset="0"/>
                <a:cs typeface="Arial" charset="0"/>
              </a:rPr>
              <a:t>www.ufzg.hr</a:t>
            </a:r>
            <a:endParaRPr lang="hr-HR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6810" y="203225"/>
            <a:ext cx="7963943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hr-HR" sz="24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Studijski program </a:t>
            </a:r>
            <a:endParaRPr lang="hr-HR" sz="2400" i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16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07" y="0"/>
            <a:ext cx="7704667" cy="54954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Jezik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komunikacija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247" y="649460"/>
            <a:ext cx="5997386" cy="59329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38170" y="6532218"/>
            <a:ext cx="2668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Izvor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nepoznat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3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solidFill>
                  <a:srgbClr val="0070C0"/>
                </a:solidFill>
              </a:rPr>
              <a:t>Hvala</a:t>
            </a:r>
            <a:r>
              <a:rPr lang="en-US" sz="3600" dirty="0" smtClean="0">
                <a:solidFill>
                  <a:srgbClr val="0070C0"/>
                </a:solidFill>
              </a:rPr>
              <a:t>!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      </a:t>
            </a:r>
            <a:r>
              <a:rPr lang="en-US" dirty="0" err="1" smtClean="0"/>
              <a:t>lidija.cvikic@ufzg.hr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236" y="118944"/>
            <a:ext cx="8161774" cy="908092"/>
          </a:xfrm>
        </p:spPr>
        <p:txBody>
          <a:bodyPr>
            <a:normAutofit fontScale="90000"/>
          </a:bodyPr>
          <a:lstStyle/>
          <a:p>
            <a:r>
              <a:rPr lang="en-US" sz="2800" dirty="0" err="1">
                <a:solidFill>
                  <a:srgbClr val="0070C0"/>
                </a:solidFill>
              </a:rPr>
              <a:t>Uloga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jezika</a:t>
            </a:r>
            <a:r>
              <a:rPr lang="en-US" sz="2800" dirty="0">
                <a:solidFill>
                  <a:srgbClr val="0070C0"/>
                </a:solidFill>
              </a:rPr>
              <a:t> u </a:t>
            </a:r>
            <a:r>
              <a:rPr lang="en-US" sz="2800" dirty="0" err="1" smtClean="0">
                <a:solidFill>
                  <a:srgbClr val="0070C0"/>
                </a:solidFill>
              </a:rPr>
              <a:t>sustavu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br>
              <a:rPr lang="en-US" sz="2800" dirty="0" smtClean="0">
                <a:solidFill>
                  <a:srgbClr val="0070C0"/>
                </a:solidFill>
              </a:rPr>
            </a:br>
            <a:r>
              <a:rPr lang="en-US" sz="2800" dirty="0" err="1" smtClean="0">
                <a:solidFill>
                  <a:srgbClr val="0070C0"/>
                </a:solidFill>
              </a:rPr>
              <a:t>ranoga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predškolskoga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odgoja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obrazovanja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3986" y="3118980"/>
            <a:ext cx="2379945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d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ijete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09901" y="3118980"/>
            <a:ext cx="2264807" cy="523220"/>
          </a:xfrm>
          <a:prstGeom prst="rect">
            <a:avLst/>
          </a:prstGeom>
          <a:solidFill>
            <a:srgbClr val="76D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ustanova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90678" y="3118980"/>
            <a:ext cx="1788817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okolina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5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236" y="118944"/>
            <a:ext cx="8161774" cy="908092"/>
          </a:xfrm>
        </p:spPr>
        <p:txBody>
          <a:bodyPr>
            <a:normAutofit fontScale="90000"/>
          </a:bodyPr>
          <a:lstStyle/>
          <a:p>
            <a:r>
              <a:rPr lang="en-US" sz="2800" dirty="0" err="1">
                <a:solidFill>
                  <a:srgbClr val="0070C0"/>
                </a:solidFill>
              </a:rPr>
              <a:t>Uloga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jezika</a:t>
            </a:r>
            <a:r>
              <a:rPr lang="en-US" sz="2800" dirty="0">
                <a:solidFill>
                  <a:srgbClr val="0070C0"/>
                </a:solidFill>
              </a:rPr>
              <a:t> u </a:t>
            </a:r>
            <a:r>
              <a:rPr lang="en-US" sz="2800" dirty="0" err="1" smtClean="0">
                <a:solidFill>
                  <a:srgbClr val="0070C0"/>
                </a:solidFill>
              </a:rPr>
              <a:t>sustavu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br>
              <a:rPr lang="en-US" sz="2800" dirty="0" smtClean="0">
                <a:solidFill>
                  <a:srgbClr val="0070C0"/>
                </a:solidFill>
              </a:rPr>
            </a:br>
            <a:r>
              <a:rPr lang="en-US" sz="2800" dirty="0" err="1" smtClean="0">
                <a:solidFill>
                  <a:srgbClr val="0070C0"/>
                </a:solidFill>
              </a:rPr>
              <a:t>ranoga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predškolskoga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odgoja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obrazovanja</a:t>
            </a:r>
            <a:endParaRPr lang="en-US" sz="2800" dirty="0">
              <a:solidFill>
                <a:srgbClr val="0070C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55633" y="1952081"/>
            <a:ext cx="5377065" cy="4687626"/>
            <a:chOff x="728915" y="1538722"/>
            <a:chExt cx="5377065" cy="4687626"/>
          </a:xfrm>
        </p:grpSpPr>
        <p:sp>
          <p:nvSpPr>
            <p:cNvPr id="33" name="Oval 32"/>
            <p:cNvSpPr/>
            <p:nvPr/>
          </p:nvSpPr>
          <p:spPr>
            <a:xfrm>
              <a:off x="1195342" y="4948693"/>
              <a:ext cx="2448950" cy="1277655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latin typeface="+mj-lt"/>
                </a:rPr>
                <a:t>jezik</a:t>
              </a:r>
              <a:r>
                <a:rPr lang="en-US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+mj-lt"/>
                </a:rPr>
                <a:t>kao</a:t>
              </a:r>
              <a:r>
                <a:rPr lang="en-US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+mj-lt"/>
                </a:rPr>
                <a:t>medij</a:t>
              </a:r>
              <a:r>
                <a:rPr lang="en-US" dirty="0" smtClean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+mj-lt"/>
                </a:rPr>
                <a:t>socijalizacije</a:t>
              </a:r>
              <a:r>
                <a:rPr lang="en-US" dirty="0" smtClean="0">
                  <a:solidFill>
                    <a:schemeClr val="tx1"/>
                  </a:solidFill>
                  <a:latin typeface="+mj-lt"/>
                </a:rPr>
                <a:t> </a:t>
              </a:r>
              <a:endParaRPr lang="en-US" dirty="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28915" y="1538722"/>
              <a:ext cx="5377065" cy="3596633"/>
              <a:chOff x="578602" y="1538723"/>
              <a:chExt cx="5377065" cy="3596633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578602" y="3043509"/>
                <a:ext cx="2179529" cy="1453020"/>
              </a:xfrm>
              <a:prstGeom prst="round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>
                    <a:latin typeface="+mj-lt"/>
                  </a:rPr>
                  <a:t>Sustav</a:t>
                </a:r>
                <a:r>
                  <a:rPr lang="en-US" dirty="0" smtClean="0">
                    <a:latin typeface="+mj-lt"/>
                  </a:rPr>
                  <a:t> RPOO-a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015635" y="1538723"/>
                <a:ext cx="2405890" cy="1393497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+mj-lt"/>
                  </a:rPr>
                  <a:t>j</a:t>
                </a:r>
                <a:r>
                  <a:rPr lang="en-US" dirty="0" err="1" smtClean="0">
                    <a:solidFill>
                      <a:schemeClr val="tx1"/>
                    </a:solidFill>
                    <a:latin typeface="+mj-lt"/>
                  </a:rPr>
                  <a:t>ezik</a:t>
                </a:r>
                <a:r>
                  <a:rPr lang="en-US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+mj-lt"/>
                  </a:rPr>
                  <a:t>kao</a:t>
                </a:r>
                <a:r>
                  <a:rPr lang="en-US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+mj-lt"/>
                  </a:rPr>
                  <a:t>medij</a:t>
                </a:r>
                <a:endParaRPr lang="en-US" dirty="0">
                  <a:solidFill>
                    <a:schemeClr val="tx1"/>
                  </a:solidFill>
                  <a:latin typeface="+mj-lt"/>
                </a:endParaRPr>
              </a:p>
              <a:p>
                <a:pPr algn="ctr"/>
                <a:r>
                  <a:rPr lang="en-US" dirty="0" err="1" smtClean="0">
                    <a:solidFill>
                      <a:schemeClr val="tx1"/>
                    </a:solidFill>
                    <a:latin typeface="+mj-lt"/>
                  </a:rPr>
                  <a:t>učenja</a:t>
                </a:r>
                <a:endParaRPr lang="en-US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218580" y="3075547"/>
                <a:ext cx="2737087" cy="1277655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+mj-lt"/>
                  </a:rPr>
                  <a:t>jezik</a:t>
                </a:r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+mj-lt"/>
                  </a:rPr>
                  <a:t>kao</a:t>
                </a:r>
                <a:r>
                  <a:rPr lang="en-US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+mj-lt"/>
                  </a:rPr>
                  <a:t>medij</a:t>
                </a:r>
                <a:r>
                  <a:rPr lang="en-US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+mj-lt"/>
                  </a:rPr>
                  <a:t>samoostvarenja</a:t>
                </a:r>
                <a:endParaRPr lang="en-US" dirty="0">
                  <a:solidFill>
                    <a:schemeClr val="tx1"/>
                  </a:solidFill>
                  <a:latin typeface="+mj-lt"/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 flipV="1">
                <a:off x="1496570" y="2642992"/>
                <a:ext cx="657907" cy="400518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496570" y="4607818"/>
                <a:ext cx="0" cy="527538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2758131" y="3714374"/>
                <a:ext cx="401487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extBox 22"/>
          <p:cNvSpPr txBox="1"/>
          <p:nvPr/>
        </p:nvSpPr>
        <p:spPr>
          <a:xfrm>
            <a:off x="6150282" y="1170363"/>
            <a:ext cx="2379945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d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ijete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9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236" y="118944"/>
            <a:ext cx="8161774" cy="908092"/>
          </a:xfrm>
        </p:spPr>
        <p:txBody>
          <a:bodyPr>
            <a:normAutofit fontScale="90000"/>
          </a:bodyPr>
          <a:lstStyle/>
          <a:p>
            <a:r>
              <a:rPr lang="en-US" sz="2800" dirty="0" err="1">
                <a:solidFill>
                  <a:srgbClr val="0070C0"/>
                </a:solidFill>
              </a:rPr>
              <a:t>Uloga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jezika</a:t>
            </a:r>
            <a:r>
              <a:rPr lang="en-US" sz="2800" dirty="0">
                <a:solidFill>
                  <a:srgbClr val="0070C0"/>
                </a:solidFill>
              </a:rPr>
              <a:t> u </a:t>
            </a:r>
            <a:r>
              <a:rPr lang="en-US" sz="2800" dirty="0" err="1" smtClean="0">
                <a:solidFill>
                  <a:srgbClr val="0070C0"/>
                </a:solidFill>
              </a:rPr>
              <a:t>sustavu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br>
              <a:rPr lang="en-US" sz="2800" dirty="0" smtClean="0">
                <a:solidFill>
                  <a:srgbClr val="0070C0"/>
                </a:solidFill>
              </a:rPr>
            </a:br>
            <a:r>
              <a:rPr lang="en-US" sz="2800" dirty="0" err="1" smtClean="0">
                <a:solidFill>
                  <a:srgbClr val="0070C0"/>
                </a:solidFill>
              </a:rPr>
              <a:t>ranoga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predškolskoga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odgoja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obrazovanja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78602" y="3043509"/>
            <a:ext cx="2179529" cy="145302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+mj-lt"/>
              </a:rPr>
              <a:t>Sustav</a:t>
            </a:r>
            <a:r>
              <a:rPr lang="en-US" dirty="0" smtClean="0">
                <a:latin typeface="+mj-lt"/>
              </a:rPr>
              <a:t> RPOO-a</a:t>
            </a:r>
            <a:endParaRPr lang="en-US" dirty="0">
              <a:latin typeface="+mj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2015635" y="1538723"/>
            <a:ext cx="2405890" cy="139349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+mj-lt"/>
              </a:rPr>
              <a:t>j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ezik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kao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medij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+mj-lt"/>
              </a:rPr>
              <a:t>učenja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3359607" y="5069015"/>
            <a:ext cx="2681662" cy="1379475"/>
          </a:xfrm>
          <a:prstGeom prst="ellipse">
            <a:avLst/>
          </a:prstGeom>
          <a:solidFill>
            <a:srgbClr val="76D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+mj-lt"/>
              </a:rPr>
              <a:t>jezik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kao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medij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adminstrativnog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funkcioniranja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3218580" y="3075547"/>
            <a:ext cx="2737087" cy="127765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+mj-lt"/>
              </a:rPr>
              <a:t>jezik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kao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medij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samoostvarenja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496570" y="2642992"/>
            <a:ext cx="657907" cy="40051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8" idx="1"/>
          </p:cNvCxnSpPr>
          <p:nvPr/>
        </p:nvCxnSpPr>
        <p:spPr>
          <a:xfrm>
            <a:off x="2511230" y="4515142"/>
            <a:ext cx="1241097" cy="75589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87380" y="4508777"/>
            <a:ext cx="9190" cy="3272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62905" y="4948693"/>
            <a:ext cx="2448950" cy="127765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+mj-lt"/>
              </a:rPr>
              <a:t>jezik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kao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medij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socijalizacije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7" name="Straight Connector 36"/>
          <p:cNvCxnSpPr>
            <a:endCxn id="9" idx="2"/>
          </p:cNvCxnSpPr>
          <p:nvPr/>
        </p:nvCxnSpPr>
        <p:spPr>
          <a:xfrm>
            <a:off x="2758131" y="3714374"/>
            <a:ext cx="460449" cy="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20" idx="2"/>
          </p:cNvCxnSpPr>
          <p:nvPr/>
        </p:nvCxnSpPr>
        <p:spPr>
          <a:xfrm flipV="1">
            <a:off x="2791437" y="2554432"/>
            <a:ext cx="2971633" cy="74158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763070" y="1864694"/>
            <a:ext cx="2681662" cy="1379475"/>
          </a:xfrm>
          <a:prstGeom prst="ellipse">
            <a:avLst/>
          </a:prstGeom>
          <a:solidFill>
            <a:srgbClr val="76D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+mj-lt"/>
              </a:rPr>
              <a:t>jezik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kao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medij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komunikacije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s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djetetom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077096" y="4081827"/>
            <a:ext cx="3066904" cy="1510773"/>
          </a:xfrm>
          <a:prstGeom prst="ellipse">
            <a:avLst/>
          </a:prstGeom>
          <a:solidFill>
            <a:srgbClr val="76D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+mj-lt"/>
              </a:rPr>
              <a:t>jezik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kao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medij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profesionalnoga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djelovanja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razvoja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odgojitelja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778129" y="4148501"/>
            <a:ext cx="3358239" cy="53729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10465" y="1074080"/>
            <a:ext cx="2379945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d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ijete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22163" y="1100163"/>
            <a:ext cx="2264807" cy="523220"/>
          </a:xfrm>
          <a:prstGeom prst="rect">
            <a:avLst/>
          </a:prstGeom>
          <a:solidFill>
            <a:srgbClr val="76D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ustanova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6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 flipV="1">
            <a:off x="2711855" y="3832951"/>
            <a:ext cx="3684263" cy="27497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236" y="118944"/>
            <a:ext cx="8161774" cy="908092"/>
          </a:xfrm>
        </p:spPr>
        <p:txBody>
          <a:bodyPr>
            <a:normAutofit fontScale="90000"/>
          </a:bodyPr>
          <a:lstStyle/>
          <a:p>
            <a:r>
              <a:rPr lang="en-US" sz="2800" dirty="0" err="1">
                <a:solidFill>
                  <a:srgbClr val="0070C0"/>
                </a:solidFill>
              </a:rPr>
              <a:t>Uloga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jezika</a:t>
            </a:r>
            <a:r>
              <a:rPr lang="en-US" sz="2800" dirty="0">
                <a:solidFill>
                  <a:srgbClr val="0070C0"/>
                </a:solidFill>
              </a:rPr>
              <a:t> u </a:t>
            </a:r>
            <a:r>
              <a:rPr lang="en-US" sz="2800" dirty="0" err="1" smtClean="0">
                <a:solidFill>
                  <a:srgbClr val="0070C0"/>
                </a:solidFill>
              </a:rPr>
              <a:t>sustavu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br>
              <a:rPr lang="en-US" sz="2800" dirty="0" smtClean="0">
                <a:solidFill>
                  <a:srgbClr val="0070C0"/>
                </a:solidFill>
              </a:rPr>
            </a:br>
            <a:r>
              <a:rPr lang="en-US" sz="2800" dirty="0" err="1" smtClean="0">
                <a:solidFill>
                  <a:srgbClr val="0070C0"/>
                </a:solidFill>
              </a:rPr>
              <a:t>ranoga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predškolskoga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odgoja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obrazovanja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78602" y="3043509"/>
            <a:ext cx="2179529" cy="145302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+mj-lt"/>
              </a:rPr>
              <a:t>Sustav</a:t>
            </a:r>
            <a:r>
              <a:rPr lang="en-US" dirty="0" smtClean="0">
                <a:latin typeface="+mj-lt"/>
              </a:rPr>
              <a:t> RPOO-a</a:t>
            </a:r>
            <a:endParaRPr lang="en-US" dirty="0">
              <a:latin typeface="+mj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2015635" y="1538723"/>
            <a:ext cx="2405890" cy="139349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+mj-lt"/>
              </a:rPr>
              <a:t>j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ezik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kao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medij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+mj-lt"/>
              </a:rPr>
              <a:t>učenja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2711855" y="5223562"/>
            <a:ext cx="2681662" cy="1379475"/>
          </a:xfrm>
          <a:prstGeom prst="ellipse">
            <a:avLst/>
          </a:prstGeom>
          <a:solidFill>
            <a:srgbClr val="76D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+mj-lt"/>
              </a:rPr>
              <a:t>jezik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kao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medij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adminstrativnog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funkcioniranja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3218580" y="3075547"/>
            <a:ext cx="2737087" cy="127765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+mj-lt"/>
              </a:rPr>
              <a:t>jezik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kao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medij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samoostvarenja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496570" y="2642992"/>
            <a:ext cx="657907" cy="40051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8" idx="1"/>
          </p:cNvCxnSpPr>
          <p:nvPr/>
        </p:nvCxnSpPr>
        <p:spPr>
          <a:xfrm>
            <a:off x="2015635" y="4548176"/>
            <a:ext cx="1088940" cy="87740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87380" y="4508777"/>
            <a:ext cx="9190" cy="3272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62905" y="4948693"/>
            <a:ext cx="2448950" cy="127765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+mj-lt"/>
              </a:rPr>
              <a:t>jezik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kao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medij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socijalizacije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7" name="Straight Connector 36"/>
          <p:cNvCxnSpPr>
            <a:endCxn id="9" idx="2"/>
          </p:cNvCxnSpPr>
          <p:nvPr/>
        </p:nvCxnSpPr>
        <p:spPr>
          <a:xfrm>
            <a:off x="2758131" y="3714374"/>
            <a:ext cx="460449" cy="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077096" y="2663781"/>
            <a:ext cx="2681662" cy="1379475"/>
          </a:xfrm>
          <a:prstGeom prst="ellipse">
            <a:avLst/>
          </a:prstGeom>
          <a:solidFill>
            <a:srgbClr val="76D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+mj-lt"/>
              </a:rPr>
              <a:t>jezik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kao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medij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komunikacije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s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djetetom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077096" y="4081827"/>
            <a:ext cx="3066904" cy="1510773"/>
          </a:xfrm>
          <a:prstGeom prst="ellipse">
            <a:avLst/>
          </a:prstGeom>
          <a:solidFill>
            <a:srgbClr val="76D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+mj-lt"/>
              </a:rPr>
              <a:t>jezik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kao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medij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profesionalnoga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djelovanja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razvoja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odgojitelja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778129" y="4148501"/>
            <a:ext cx="3358239" cy="53729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45873" y="999148"/>
            <a:ext cx="2379945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d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ijete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78541" y="1036984"/>
            <a:ext cx="2264807" cy="523220"/>
          </a:xfrm>
          <a:prstGeom prst="rect">
            <a:avLst/>
          </a:prstGeom>
          <a:solidFill>
            <a:srgbClr val="76D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ustanova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454224" y="1676785"/>
            <a:ext cx="2681662" cy="1379475"/>
          </a:xfrm>
          <a:prstGeom prst="ellipse">
            <a:avLst/>
          </a:prstGeom>
          <a:solidFill>
            <a:srgbClr val="FDE0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+mj-lt"/>
              </a:rPr>
              <a:t>jezik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kao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medij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suradnje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s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roditeljima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/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obitelji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2083751" y="2759060"/>
            <a:ext cx="2557030" cy="70725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778129" y="4399440"/>
            <a:ext cx="2952523" cy="130410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5348077" y="5456725"/>
            <a:ext cx="2681662" cy="1379475"/>
          </a:xfrm>
          <a:prstGeom prst="ellipse">
            <a:avLst/>
          </a:prstGeom>
          <a:solidFill>
            <a:srgbClr val="FDE0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+mj-lt"/>
              </a:rPr>
              <a:t>jezik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kao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medij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suradnje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sa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zajednicom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79193" y="1036984"/>
            <a:ext cx="1788817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okolina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61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982132" y="2680847"/>
            <a:ext cx="7704667" cy="1501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Tko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su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su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)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dionici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tih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uloga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algn="ctr"/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Komuniciraju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li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na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jednome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ili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na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više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jezika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algn="ctr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Na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kojem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jeziku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jezicima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?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97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Custom 1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011892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11422</TotalTime>
  <Words>2334</Words>
  <Application>Microsoft Office PowerPoint</Application>
  <PresentationFormat>Prikaz na zaslonu (4:3)</PresentationFormat>
  <Paragraphs>369</Paragraphs>
  <Slides>40</Slides>
  <Notes>7</Notes>
  <HiddenSlides>0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40</vt:i4>
      </vt:variant>
    </vt:vector>
  </HeadingPairs>
  <TitlesOfParts>
    <vt:vector size="50" baseType="lpstr">
      <vt:lpstr>ＭＳ Ｐゴシック</vt:lpstr>
      <vt:lpstr>Arial</vt:lpstr>
      <vt:lpstr>Calibri</vt:lpstr>
      <vt:lpstr>Latha</vt:lpstr>
      <vt:lpstr>Mangal</vt:lpstr>
      <vt:lpstr>Times New Roman</vt:lpstr>
      <vt:lpstr>Verdana</vt:lpstr>
      <vt:lpstr>Wingdings</vt:lpstr>
      <vt:lpstr>Wingdings 3</vt:lpstr>
      <vt:lpstr>Parallax</vt:lpstr>
      <vt:lpstr>Hrvatski kao drugi jezik – prilike i izazovi  u ranom i predškolskom odgoju i obrazovanju</vt:lpstr>
      <vt:lpstr>Tijek izlaganja</vt:lpstr>
      <vt:lpstr>Jezik i komunikacija</vt:lpstr>
      <vt:lpstr>Jezik i komunikacija</vt:lpstr>
      <vt:lpstr>Uloga jezika u sustavu  ranoga i predškolskoga odgoja i obrazovanja</vt:lpstr>
      <vt:lpstr>Uloga jezika u sustavu  ranoga i predškolskoga odgoja i obrazovanja</vt:lpstr>
      <vt:lpstr>Uloga jezika u sustavu  ranoga i predškolskoga odgoja i obrazovanja</vt:lpstr>
      <vt:lpstr>Uloga jezika u sustavu  ranoga i predškolskoga odgoja i obrazovanja</vt:lpstr>
      <vt:lpstr>PowerPoint prezentacija</vt:lpstr>
      <vt:lpstr>Tko su (su)dionici tih uloga? </vt:lpstr>
      <vt:lpstr>Tko su (su)dionici tih uloga? Na kojem jeziku komuniciraju?</vt:lpstr>
      <vt:lpstr>Pojmovi</vt:lpstr>
      <vt:lpstr>Jezična raznolikost (jezici koji nisu južnoslavenski)  Virovitičko-podravska, Požeško-slavonska, Brodsko-posavska, Osječko-baranjska i Vukovarsko-srijemska županija</vt:lpstr>
      <vt:lpstr>Useljenici u Hrvatsku</vt:lpstr>
      <vt:lpstr>Jezični profil djece u sustavu RPOO-a</vt:lpstr>
      <vt:lpstr>Uloga jezika u sustavu  ranoga i predškolskoga odgoja i obrazovanja</vt:lpstr>
      <vt:lpstr>Jezik kao medij samoostvarenja</vt:lpstr>
      <vt:lpstr>Jezik kao medij samoostvarenja</vt:lpstr>
      <vt:lpstr>Primjer 1</vt:lpstr>
      <vt:lpstr>Prilike RPOO-a</vt:lpstr>
      <vt:lpstr>Jezik kao medij socijalizacije</vt:lpstr>
      <vt:lpstr>Primjer 2</vt:lpstr>
      <vt:lpstr>Prilike RPOO-a</vt:lpstr>
      <vt:lpstr>Jezik kao medij učenja</vt:lpstr>
      <vt:lpstr>PowerPoint prezentacija</vt:lpstr>
      <vt:lpstr>Primjer 3 </vt:lpstr>
      <vt:lpstr>PowerPoint prezentacija</vt:lpstr>
      <vt:lpstr>Primjer 4</vt:lpstr>
      <vt:lpstr>Prilike RPOO-a</vt:lpstr>
      <vt:lpstr>PowerPoint prezentacija</vt:lpstr>
      <vt:lpstr>izazov za RPOO-a</vt:lpstr>
      <vt:lpstr>Zašto je važno očuvati i učiti materinski jezik?</vt:lpstr>
      <vt:lpstr>Zašto je važno očuvati i učiti materinski jezik? </vt:lpstr>
      <vt:lpstr>Kako omogućiti djeci da nauče hrvatski jezik?</vt:lpstr>
      <vt:lpstr>PowerPoint prezentacija</vt:lpstr>
      <vt:lpstr>Pomoć odgojiteljima</vt:lpstr>
      <vt:lpstr>Pomoć odgojiteljima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Lidija Cvikic</dc:creator>
  <cp:lastModifiedBy>Dejana Bouillet</cp:lastModifiedBy>
  <cp:revision>412</cp:revision>
  <dcterms:created xsi:type="dcterms:W3CDTF">2015-01-22T19:29:11Z</dcterms:created>
  <dcterms:modified xsi:type="dcterms:W3CDTF">2022-05-22T06:13:07Z</dcterms:modified>
</cp:coreProperties>
</file>